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7"/>
  </p:notesMasterIdLst>
  <p:handoutMasterIdLst>
    <p:handoutMasterId r:id="rId28"/>
  </p:handoutMasterIdLst>
  <p:sldIdLst>
    <p:sldId id="256" r:id="rId2"/>
    <p:sldId id="1938" r:id="rId3"/>
    <p:sldId id="1939" r:id="rId4"/>
    <p:sldId id="1940" r:id="rId5"/>
    <p:sldId id="1910" r:id="rId6"/>
    <p:sldId id="1900" r:id="rId7"/>
    <p:sldId id="1929" r:id="rId8"/>
    <p:sldId id="1930" r:id="rId9"/>
    <p:sldId id="1928" r:id="rId10"/>
    <p:sldId id="1941" r:id="rId11"/>
    <p:sldId id="1845" r:id="rId12"/>
    <p:sldId id="1942" r:id="rId13"/>
    <p:sldId id="1911" r:id="rId14"/>
    <p:sldId id="1904" r:id="rId15"/>
    <p:sldId id="1877" r:id="rId16"/>
    <p:sldId id="1924" r:id="rId17"/>
    <p:sldId id="1893" r:id="rId18"/>
    <p:sldId id="1914" r:id="rId19"/>
    <p:sldId id="1899" r:id="rId20"/>
    <p:sldId id="1864" r:id="rId21"/>
    <p:sldId id="1867" r:id="rId22"/>
    <p:sldId id="1879" r:id="rId23"/>
    <p:sldId id="1863" r:id="rId24"/>
    <p:sldId id="1913" r:id="rId25"/>
    <p:sldId id="1875"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Open Sans" panose="020B0606030504020204" pitchFamily="34" charset="0"/>
      <p:regular r:id="rId34"/>
      <p:bold r:id="rId35"/>
      <p:italic r:id="rId36"/>
      <p:boldItalic r:id="rId37"/>
    </p:embeddedFont>
    <p:embeddedFont>
      <p:font typeface="Open Sans bold" panose="020B0706030804020204" pitchFamily="34" charset="0"/>
      <p:regular r:id="rId38"/>
      <p:bold r:id="rId39"/>
      <p:italic r:id="rId40"/>
      <p:boldItalic r:id="rId41"/>
    </p:embeddedFont>
    <p:embeddedFont>
      <p:font typeface="Open Sans Light" panose="020B0306030504020204" pitchFamily="34" charset="0"/>
      <p:regular r:id="rId42"/>
      <p: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38"/>
            <p14:sldId id="1939"/>
            <p14:sldId id="1940"/>
            <p14:sldId id="1910"/>
            <p14:sldId id="1900"/>
            <p14:sldId id="1929"/>
            <p14:sldId id="1930"/>
            <p14:sldId id="1928"/>
            <p14:sldId id="1941"/>
            <p14:sldId id="1845"/>
            <p14:sldId id="1942"/>
            <p14:sldId id="1911"/>
            <p14:sldId id="1904"/>
            <p14:sldId id="1877"/>
            <p14:sldId id="1924"/>
            <p14:sldId id="1893"/>
            <p14:sldId id="1914"/>
            <p14:sldId id="1899"/>
            <p14:sldId id="1864"/>
            <p14:sldId id="1867"/>
            <p14:sldId id="1879"/>
            <p14:sldId id="1863"/>
            <p14:sldId id="1913"/>
            <p14:sldId id="18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82" autoAdjust="0"/>
    <p:restoredTop sz="96327" autoAdjust="0"/>
  </p:normalViewPr>
  <p:slideViewPr>
    <p:cSldViewPr snapToGrid="0" showGuides="1">
      <p:cViewPr varScale="1">
        <p:scale>
          <a:sx n="115" d="100"/>
          <a:sy n="115" d="100"/>
        </p:scale>
        <p:origin x="208"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6/6/23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6/6/23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6.emf"/></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4.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4.xml"/><Relationship Id="rId7" Type="http://schemas.openxmlformats.org/officeDocument/2006/relationships/image" Target="../media/image6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emf"/><Relationship Id="rId4" Type="http://schemas.openxmlformats.org/officeDocument/2006/relationships/image" Target="../media/image58.png"/><Relationship Id="rId9" Type="http://schemas.openxmlformats.org/officeDocument/2006/relationships/image" Target="../media/image63.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7.png"/><Relationship Id="rId4" Type="http://schemas.openxmlformats.org/officeDocument/2006/relationships/image" Target="../media/image75.gif"/></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 Id="rId5" Type="http://schemas.openxmlformats.org/officeDocument/2006/relationships/image" Target="../media/image26.emf"/><Relationship Id="rId4"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 Id="rId5" Type="http://schemas.openxmlformats.org/officeDocument/2006/relationships/image" Target="../media/image33.emf"/><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Multiphase Methods: </a:t>
            </a:r>
            <a:br>
              <a:rPr lang="en-US" sz="3000" dirty="0"/>
            </a:br>
            <a:r>
              <a:rPr lang="en-US" sz="2400" dirty="0"/>
              <a:t>Volume of Fluid Methods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5" name="Subtitle 7">
            <a:extLst>
              <a:ext uri="{FF2B5EF4-FFF2-40B4-BE49-F238E27FC236}">
                <a16:creationId xmlns:a16="http://schemas.microsoft.com/office/drawing/2014/main" id="{98AEABD6-8F52-97F2-EF44-65A6A1DD2DD8}"/>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8" name="TextBox 7">
            <a:extLst>
              <a:ext uri="{FF2B5EF4-FFF2-40B4-BE49-F238E27FC236}">
                <a16:creationId xmlns:a16="http://schemas.microsoft.com/office/drawing/2014/main" id="{3A294218-A37B-CC88-C662-856DBEFB8FA0}"/>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using Balanced Force: Brief Survey</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463646" cy="4610100"/>
          </a:xfrm>
        </p:spPr>
        <p:txBody>
          <a:bodyPr/>
          <a:lstStyle/>
          <a:p>
            <a:pPr marL="342900" indent="-342900">
              <a:buFont typeface="Arial" panose="020B0604020202020204" pitchFamily="34" charset="0"/>
              <a:buChar char="•"/>
            </a:pPr>
            <a:r>
              <a:rPr lang="en-US" dirty="0"/>
              <a:t>First CVFEM: Lin et al, J. </a:t>
            </a:r>
            <a:r>
              <a:rPr lang="en-US" dirty="0" err="1"/>
              <a:t>Comput</a:t>
            </a:r>
            <a:r>
              <a:rPr lang="en-US" dirty="0"/>
              <a:t>. Phys. (2019)</a:t>
            </a:r>
          </a:p>
          <a:p>
            <a:pPr marL="342900" indent="-342900">
              <a:buFont typeface="Arial" panose="020B0604020202020204" pitchFamily="34" charset="0"/>
              <a:buChar char="•"/>
            </a:pPr>
            <a:r>
              <a:rPr lang="en-US" dirty="0"/>
              <a:t>Classic Balanced Force, Francois, J. </a:t>
            </a:r>
            <a:r>
              <a:rPr lang="en-US" dirty="0" err="1"/>
              <a:t>Comput</a:t>
            </a:r>
            <a:r>
              <a:rPr lang="en-US" dirty="0"/>
              <a:t>. Phys. (2006) ported to CVFEM</a:t>
            </a:r>
          </a:p>
          <a:p>
            <a:pPr marL="342900" indent="-342900">
              <a:buFont typeface="Arial" panose="020B0604020202020204" pitchFamily="34" charset="0"/>
              <a:buChar char="•"/>
            </a:pPr>
            <a:r>
              <a:rPr lang="en-US" dirty="0"/>
              <a:t>Parasitic currents suppressed via a consistent momentum/continuity stabilization form: fine-scale momentum residual algebraically modified in continuity equation</a:t>
            </a:r>
          </a:p>
          <a:p>
            <a:pPr marL="726948" lvl="1" indent="-342900">
              <a:buFont typeface="Arial" panose="020B0604020202020204" pitchFamily="34" charset="0"/>
              <a:buChar char="•"/>
            </a:pPr>
            <a:r>
              <a:rPr lang="en-US" dirty="0"/>
              <a:t>Note: not trying to pioneer a novel balanced force approach</a:t>
            </a:r>
          </a:p>
        </p:txBody>
      </p:sp>
      <p:sp>
        <p:nvSpPr>
          <p:cNvPr id="5" name="TextBox 4">
            <a:extLst>
              <a:ext uri="{FF2B5EF4-FFF2-40B4-BE49-F238E27FC236}">
                <a16:creationId xmlns:a16="http://schemas.microsoft.com/office/drawing/2014/main" id="{76299D0C-56B8-2E41-9CDD-C2F09BEB7A0B}"/>
              </a:ext>
            </a:extLst>
          </p:cNvPr>
          <p:cNvSpPr txBox="1"/>
          <p:nvPr/>
        </p:nvSpPr>
        <p:spPr>
          <a:xfrm>
            <a:off x="5872059" y="6405576"/>
            <a:ext cx="0" cy="0"/>
          </a:xfrm>
          <a:prstGeom prst="rect">
            <a:avLst/>
          </a:prstGeom>
        </p:spPr>
        <p:txBody>
          <a:bodyPr vert="horz" wrap="none" lIns="91440" tIns="45720" rIns="91440" bIns="45720" rtlCol="0">
            <a:noAutofit/>
          </a:bodyPr>
          <a:lstStyle/>
          <a:p>
            <a:pPr algn="l"/>
            <a:r>
              <a:rPr lang="en-US" b="1" u="sng" dirty="0"/>
              <a:t>Note</a:t>
            </a:r>
            <a:r>
              <a:rPr lang="en-US" dirty="0"/>
              <a:t>: benefits from </a:t>
            </a:r>
            <a:r>
              <a:rPr lang="en-US" sz="2000" dirty="0" err="1">
                <a:latin typeface="Symbol" pitchFamily="2" charset="2"/>
              </a:rPr>
              <a:t>r</a:t>
            </a:r>
            <a:r>
              <a:rPr lang="en-US" dirty="0" err="1"/>
              <a:t>g</a:t>
            </a:r>
            <a:r>
              <a:rPr lang="en-US" baseline="-25000" dirty="0" err="1"/>
              <a:t>i</a:t>
            </a:r>
            <a:r>
              <a:rPr lang="en-US" dirty="0"/>
              <a:t> (</a:t>
            </a:r>
            <a:r>
              <a:rPr lang="en-US" dirty="0">
                <a:latin typeface="Symbol" pitchFamily="2" charset="2"/>
              </a:rPr>
              <a:t>g</a:t>
            </a:r>
            <a:r>
              <a:rPr lang="en-US" dirty="0"/>
              <a:t> = 1) included in stabilization</a:t>
            </a:r>
          </a:p>
        </p:txBody>
      </p:sp>
      <p:pic>
        <p:nvPicPr>
          <p:cNvPr id="20" name="Picture 19">
            <a:extLst>
              <a:ext uri="{FF2B5EF4-FFF2-40B4-BE49-F238E27FC236}">
                <a16:creationId xmlns:a16="http://schemas.microsoft.com/office/drawing/2014/main" id="{74A9144D-DEDB-AB8A-4688-418EF8AEF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266" y="4967944"/>
            <a:ext cx="6718300" cy="711200"/>
          </a:xfrm>
          <a:prstGeom prst="rect">
            <a:avLst/>
          </a:prstGeom>
        </p:spPr>
      </p:pic>
      <p:sp>
        <p:nvSpPr>
          <p:cNvPr id="26" name="TextBox 25">
            <a:extLst>
              <a:ext uri="{FF2B5EF4-FFF2-40B4-BE49-F238E27FC236}">
                <a16:creationId xmlns:a16="http://schemas.microsoft.com/office/drawing/2014/main" id="{B4CE7308-A886-8FE3-246D-04365F8C07ED}"/>
              </a:ext>
            </a:extLst>
          </p:cNvPr>
          <p:cNvSpPr txBox="1"/>
          <p:nvPr/>
        </p:nvSpPr>
        <p:spPr>
          <a:xfrm>
            <a:off x="3236181" y="5023504"/>
            <a:ext cx="0" cy="0"/>
          </a:xfrm>
          <a:prstGeom prst="rect">
            <a:avLst/>
          </a:prstGeom>
        </p:spPr>
        <p:txBody>
          <a:bodyPr vert="horz" wrap="none" lIns="91440" tIns="45720" rIns="91440" bIns="45720" rtlCol="0">
            <a:noAutofit/>
          </a:bodyPr>
          <a:lstStyle/>
          <a:p>
            <a:pPr algn="ctr"/>
            <a:r>
              <a:rPr lang="en-US" dirty="0"/>
              <a:t>Momentum Equation</a:t>
            </a:r>
          </a:p>
        </p:txBody>
      </p:sp>
      <p:sp>
        <p:nvSpPr>
          <p:cNvPr id="28" name="TextBox 27">
            <a:extLst>
              <a:ext uri="{FF2B5EF4-FFF2-40B4-BE49-F238E27FC236}">
                <a16:creationId xmlns:a16="http://schemas.microsoft.com/office/drawing/2014/main" id="{E4041325-06E9-3103-4EF9-F5A92C02E132}"/>
              </a:ext>
            </a:extLst>
          </p:cNvPr>
          <p:cNvSpPr txBox="1"/>
          <p:nvPr/>
        </p:nvSpPr>
        <p:spPr>
          <a:xfrm>
            <a:off x="3236181" y="6469557"/>
            <a:ext cx="0" cy="0"/>
          </a:xfrm>
          <a:prstGeom prst="rect">
            <a:avLst/>
          </a:prstGeom>
        </p:spPr>
        <p:txBody>
          <a:bodyPr vert="horz" wrap="none" lIns="91440" tIns="45720" rIns="91440" bIns="45720" rtlCol="0">
            <a:noAutofit/>
          </a:bodyPr>
          <a:lstStyle/>
          <a:p>
            <a:pPr algn="ctr"/>
            <a:r>
              <a:rPr lang="en-US" dirty="0"/>
              <a:t>Continuity Equation</a:t>
            </a:r>
          </a:p>
        </p:txBody>
      </p:sp>
      <p:sp>
        <p:nvSpPr>
          <p:cNvPr id="29" name="TextBox 28">
            <a:extLst>
              <a:ext uri="{FF2B5EF4-FFF2-40B4-BE49-F238E27FC236}">
                <a16:creationId xmlns:a16="http://schemas.microsoft.com/office/drawing/2014/main" id="{90218B44-1736-90F3-5F43-464DB111B2AE}"/>
              </a:ext>
            </a:extLst>
          </p:cNvPr>
          <p:cNvSpPr txBox="1"/>
          <p:nvPr/>
        </p:nvSpPr>
        <p:spPr>
          <a:xfrm>
            <a:off x="8752416" y="5863855"/>
            <a:ext cx="0" cy="0"/>
          </a:xfrm>
          <a:prstGeom prst="rect">
            <a:avLst/>
          </a:prstGeom>
        </p:spPr>
        <p:txBody>
          <a:bodyPr vert="horz" wrap="none" lIns="91440" tIns="45720" rIns="91440" bIns="45720" rtlCol="0">
            <a:noAutofit/>
          </a:bodyPr>
          <a:lstStyle/>
          <a:p>
            <a:pPr algn="ctr"/>
            <a:r>
              <a:rPr lang="en-US" dirty="0" err="1"/>
              <a:t>Convecting</a:t>
            </a:r>
            <a:r>
              <a:rPr lang="en-US" dirty="0"/>
              <a:t>-velocity</a:t>
            </a:r>
          </a:p>
        </p:txBody>
      </p:sp>
      <p:sp>
        <p:nvSpPr>
          <p:cNvPr id="32" name="TextBox 31">
            <a:extLst>
              <a:ext uri="{FF2B5EF4-FFF2-40B4-BE49-F238E27FC236}">
                <a16:creationId xmlns:a16="http://schemas.microsoft.com/office/drawing/2014/main" id="{0F66661E-852A-D243-1E39-B4AB7CEECFBA}"/>
              </a:ext>
            </a:extLst>
          </p:cNvPr>
          <p:cNvSpPr txBox="1"/>
          <p:nvPr/>
        </p:nvSpPr>
        <p:spPr>
          <a:xfrm>
            <a:off x="8752416" y="4285614"/>
            <a:ext cx="0" cy="0"/>
          </a:xfrm>
          <a:prstGeom prst="rect">
            <a:avLst/>
          </a:prstGeom>
        </p:spPr>
        <p:txBody>
          <a:bodyPr vert="horz" wrap="none" lIns="91440" tIns="45720" rIns="91440" bIns="45720" rtlCol="0">
            <a:noAutofit/>
          </a:bodyPr>
          <a:lstStyle/>
          <a:p>
            <a:pPr algn="ctr"/>
            <a:r>
              <a:rPr lang="en-US" dirty="0"/>
              <a:t>Nodal pressure gradient</a:t>
            </a:r>
          </a:p>
        </p:txBody>
      </p:sp>
      <p:cxnSp>
        <p:nvCxnSpPr>
          <p:cNvPr id="8" name="Straight Connector 7">
            <a:extLst>
              <a:ext uri="{FF2B5EF4-FFF2-40B4-BE49-F238E27FC236}">
                <a16:creationId xmlns:a16="http://schemas.microsoft.com/office/drawing/2014/main" id="{AC95352B-03BC-4469-77AA-4E77186FE900}"/>
              </a:ext>
            </a:extLst>
          </p:cNvPr>
          <p:cNvCxnSpPr/>
          <p:nvPr/>
        </p:nvCxnSpPr>
        <p:spPr>
          <a:xfrm>
            <a:off x="6503484" y="3196939"/>
            <a:ext cx="0" cy="132440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E944CE-FC73-7CD1-4886-5536B271D0FF}"/>
              </a:ext>
            </a:extLst>
          </p:cNvPr>
          <p:cNvSpPr txBox="1"/>
          <p:nvPr/>
        </p:nvSpPr>
        <p:spPr>
          <a:xfrm>
            <a:off x="10370634" y="869795"/>
            <a:ext cx="0" cy="0"/>
          </a:xfrm>
          <a:prstGeom prst="rect">
            <a:avLst/>
          </a:prstGeom>
        </p:spPr>
        <p:txBody>
          <a:bodyPr vert="horz" wrap="none" lIns="91440" tIns="45720" rIns="91440" bIns="45720" rtlCol="0">
            <a:noAutofit/>
          </a:bodyPr>
          <a:lstStyle/>
          <a:p>
            <a:pPr algn="l"/>
            <a:endParaRPr lang="en-US" dirty="0"/>
          </a:p>
        </p:txBody>
      </p:sp>
      <p:pic>
        <p:nvPicPr>
          <p:cNvPr id="15" name="Picture 14">
            <a:extLst>
              <a:ext uri="{FF2B5EF4-FFF2-40B4-BE49-F238E27FC236}">
                <a16:creationId xmlns:a16="http://schemas.microsoft.com/office/drawing/2014/main" id="{D292DBF2-B131-E22B-0CE9-DD1A93A7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13" y="5446570"/>
            <a:ext cx="4813300" cy="711200"/>
          </a:xfrm>
          <a:prstGeom prst="rect">
            <a:avLst/>
          </a:prstGeom>
        </p:spPr>
      </p:pic>
      <p:pic>
        <p:nvPicPr>
          <p:cNvPr id="17" name="Picture 16">
            <a:extLst>
              <a:ext uri="{FF2B5EF4-FFF2-40B4-BE49-F238E27FC236}">
                <a16:creationId xmlns:a16="http://schemas.microsoft.com/office/drawing/2014/main" id="{C97FF12D-85D0-1A21-C268-DA9B5D691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713" y="3301656"/>
            <a:ext cx="5943600" cy="1625600"/>
          </a:xfrm>
          <a:prstGeom prst="rect">
            <a:avLst/>
          </a:prstGeom>
        </p:spPr>
      </p:pic>
      <p:pic>
        <p:nvPicPr>
          <p:cNvPr id="19" name="Picture 18">
            <a:extLst>
              <a:ext uri="{FF2B5EF4-FFF2-40B4-BE49-F238E27FC236}">
                <a16:creationId xmlns:a16="http://schemas.microsoft.com/office/drawing/2014/main" id="{7C240236-0CB5-B468-D079-1B4F7A8F5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450" y="3191053"/>
            <a:ext cx="5461000" cy="939800"/>
          </a:xfrm>
          <a:prstGeom prst="rect">
            <a:avLst/>
          </a:prstGeom>
        </p:spPr>
      </p:pic>
      <p:sp>
        <p:nvSpPr>
          <p:cNvPr id="11" name="Oval 10">
            <a:extLst>
              <a:ext uri="{FF2B5EF4-FFF2-40B4-BE49-F238E27FC236}">
                <a16:creationId xmlns:a16="http://schemas.microsoft.com/office/drawing/2014/main" id="{67FD1D25-467F-3E4E-55C6-3F0165FA216A}"/>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 name="Oval 11">
            <a:extLst>
              <a:ext uri="{FF2B5EF4-FFF2-40B4-BE49-F238E27FC236}">
                <a16:creationId xmlns:a16="http://schemas.microsoft.com/office/drawing/2014/main" id="{E500EA63-975A-30B5-B086-4B07F37264D4}"/>
              </a:ext>
            </a:extLst>
          </p:cNvPr>
          <p:cNvSpPr/>
          <p:nvPr/>
        </p:nvSpPr>
        <p:spPr>
          <a:xfrm>
            <a:off x="11477143" y="32657"/>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203348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using Balanced Force: Leveraging Existing Approaches</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463646" cy="4610100"/>
          </a:xfrm>
        </p:spPr>
        <p:txBody>
          <a:bodyPr/>
          <a:lstStyle/>
          <a:p>
            <a:pPr marL="342900" indent="-342900">
              <a:buFont typeface="Arial" panose="020B0604020202020204" pitchFamily="34" charset="0"/>
              <a:buChar char="•"/>
            </a:pPr>
            <a:r>
              <a:rPr lang="en-US" dirty="0"/>
              <a:t>First CVFEM: Lin et al, J. </a:t>
            </a:r>
            <a:r>
              <a:rPr lang="en-US" dirty="0" err="1"/>
              <a:t>Comput</a:t>
            </a:r>
            <a:r>
              <a:rPr lang="en-US" dirty="0"/>
              <a:t>. Phys. (2019)</a:t>
            </a:r>
          </a:p>
          <a:p>
            <a:pPr marL="342900" indent="-342900">
              <a:buFont typeface="Arial" panose="020B0604020202020204" pitchFamily="34" charset="0"/>
              <a:buChar char="•"/>
            </a:pPr>
            <a:r>
              <a:rPr lang="en-US" dirty="0"/>
              <a:t>Classic Balanced Force, Francois, J. </a:t>
            </a:r>
            <a:r>
              <a:rPr lang="en-US" dirty="0" err="1"/>
              <a:t>Comput</a:t>
            </a:r>
            <a:r>
              <a:rPr lang="en-US" dirty="0"/>
              <a:t>. Phys. (2006) ported to CVFEM</a:t>
            </a:r>
          </a:p>
          <a:p>
            <a:pPr marL="342900" indent="-342900">
              <a:buFont typeface="Arial" panose="020B0604020202020204" pitchFamily="34" charset="0"/>
              <a:buChar char="•"/>
            </a:pPr>
            <a:r>
              <a:rPr lang="en-US" dirty="0"/>
              <a:t>Parasitic currents suppressed via a consistent momentum/continuity stabilization form: fine-scale momentum residual algebraically modified in continuity equation</a:t>
            </a:r>
          </a:p>
          <a:p>
            <a:pPr marL="726948" lvl="1" indent="-342900">
              <a:buFont typeface="Arial" panose="020B0604020202020204" pitchFamily="34" charset="0"/>
              <a:buChar char="•"/>
            </a:pPr>
            <a:r>
              <a:rPr lang="en-US" dirty="0"/>
              <a:t>Note: not trying to pioneer a novel balanced force approach</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76299D0C-56B8-2E41-9CDD-C2F09BEB7A0B}"/>
              </a:ext>
            </a:extLst>
          </p:cNvPr>
          <p:cNvSpPr txBox="1"/>
          <p:nvPr/>
        </p:nvSpPr>
        <p:spPr>
          <a:xfrm>
            <a:off x="5872059" y="6405576"/>
            <a:ext cx="0" cy="0"/>
          </a:xfrm>
          <a:prstGeom prst="rect">
            <a:avLst/>
          </a:prstGeom>
        </p:spPr>
        <p:txBody>
          <a:bodyPr vert="horz" wrap="none" lIns="91440" tIns="45720" rIns="91440" bIns="45720" rtlCol="0">
            <a:noAutofit/>
          </a:bodyPr>
          <a:lstStyle/>
          <a:p>
            <a:pPr algn="l"/>
            <a:r>
              <a:rPr lang="en-US" b="1" u="sng" dirty="0"/>
              <a:t>Note</a:t>
            </a:r>
            <a:r>
              <a:rPr lang="en-US" dirty="0"/>
              <a:t>: benefits from </a:t>
            </a:r>
            <a:r>
              <a:rPr lang="en-US" sz="2000" dirty="0" err="1">
                <a:latin typeface="Symbol" pitchFamily="2" charset="2"/>
              </a:rPr>
              <a:t>r</a:t>
            </a:r>
            <a:r>
              <a:rPr lang="en-US" dirty="0" err="1"/>
              <a:t>g</a:t>
            </a:r>
            <a:r>
              <a:rPr lang="en-US" baseline="-25000" dirty="0" err="1"/>
              <a:t>i</a:t>
            </a:r>
            <a:r>
              <a:rPr lang="en-US" dirty="0"/>
              <a:t> (</a:t>
            </a:r>
            <a:r>
              <a:rPr lang="en-US" dirty="0">
                <a:latin typeface="Symbol" pitchFamily="2" charset="2"/>
              </a:rPr>
              <a:t>g</a:t>
            </a:r>
            <a:r>
              <a:rPr lang="en-US" dirty="0"/>
              <a:t> = 1) included in stabilization</a:t>
            </a:r>
          </a:p>
        </p:txBody>
      </p:sp>
      <p:pic>
        <p:nvPicPr>
          <p:cNvPr id="20" name="Picture 19">
            <a:extLst>
              <a:ext uri="{FF2B5EF4-FFF2-40B4-BE49-F238E27FC236}">
                <a16:creationId xmlns:a16="http://schemas.microsoft.com/office/drawing/2014/main" id="{74A9144D-DEDB-AB8A-4688-418EF8AEF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266" y="4967944"/>
            <a:ext cx="6718300" cy="711200"/>
          </a:xfrm>
          <a:prstGeom prst="rect">
            <a:avLst/>
          </a:prstGeom>
        </p:spPr>
      </p:pic>
      <p:sp>
        <p:nvSpPr>
          <p:cNvPr id="26" name="TextBox 25">
            <a:extLst>
              <a:ext uri="{FF2B5EF4-FFF2-40B4-BE49-F238E27FC236}">
                <a16:creationId xmlns:a16="http://schemas.microsoft.com/office/drawing/2014/main" id="{B4CE7308-A886-8FE3-246D-04365F8C07ED}"/>
              </a:ext>
            </a:extLst>
          </p:cNvPr>
          <p:cNvSpPr txBox="1"/>
          <p:nvPr/>
        </p:nvSpPr>
        <p:spPr>
          <a:xfrm>
            <a:off x="3236181" y="5023504"/>
            <a:ext cx="0" cy="0"/>
          </a:xfrm>
          <a:prstGeom prst="rect">
            <a:avLst/>
          </a:prstGeom>
        </p:spPr>
        <p:txBody>
          <a:bodyPr vert="horz" wrap="none" lIns="91440" tIns="45720" rIns="91440" bIns="45720" rtlCol="0">
            <a:noAutofit/>
          </a:bodyPr>
          <a:lstStyle/>
          <a:p>
            <a:pPr algn="ctr"/>
            <a:r>
              <a:rPr lang="en-US" dirty="0"/>
              <a:t>Momentum Equation</a:t>
            </a:r>
          </a:p>
        </p:txBody>
      </p:sp>
      <p:sp>
        <p:nvSpPr>
          <p:cNvPr id="28" name="TextBox 27">
            <a:extLst>
              <a:ext uri="{FF2B5EF4-FFF2-40B4-BE49-F238E27FC236}">
                <a16:creationId xmlns:a16="http://schemas.microsoft.com/office/drawing/2014/main" id="{E4041325-06E9-3103-4EF9-F5A92C02E132}"/>
              </a:ext>
            </a:extLst>
          </p:cNvPr>
          <p:cNvSpPr txBox="1"/>
          <p:nvPr/>
        </p:nvSpPr>
        <p:spPr>
          <a:xfrm>
            <a:off x="3236181" y="6469557"/>
            <a:ext cx="0" cy="0"/>
          </a:xfrm>
          <a:prstGeom prst="rect">
            <a:avLst/>
          </a:prstGeom>
        </p:spPr>
        <p:txBody>
          <a:bodyPr vert="horz" wrap="none" lIns="91440" tIns="45720" rIns="91440" bIns="45720" rtlCol="0">
            <a:noAutofit/>
          </a:bodyPr>
          <a:lstStyle/>
          <a:p>
            <a:pPr algn="ctr"/>
            <a:r>
              <a:rPr lang="en-US" dirty="0"/>
              <a:t>Continuity Equation</a:t>
            </a:r>
          </a:p>
        </p:txBody>
      </p:sp>
      <p:cxnSp>
        <p:nvCxnSpPr>
          <p:cNvPr id="8" name="Straight Connector 7">
            <a:extLst>
              <a:ext uri="{FF2B5EF4-FFF2-40B4-BE49-F238E27FC236}">
                <a16:creationId xmlns:a16="http://schemas.microsoft.com/office/drawing/2014/main" id="{AC95352B-03BC-4469-77AA-4E77186FE900}"/>
              </a:ext>
            </a:extLst>
          </p:cNvPr>
          <p:cNvCxnSpPr/>
          <p:nvPr/>
        </p:nvCxnSpPr>
        <p:spPr>
          <a:xfrm>
            <a:off x="6503484" y="3196939"/>
            <a:ext cx="0" cy="132440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E944CE-FC73-7CD1-4886-5536B271D0FF}"/>
              </a:ext>
            </a:extLst>
          </p:cNvPr>
          <p:cNvSpPr txBox="1"/>
          <p:nvPr/>
        </p:nvSpPr>
        <p:spPr>
          <a:xfrm>
            <a:off x="10370634" y="869795"/>
            <a:ext cx="0" cy="0"/>
          </a:xfrm>
          <a:prstGeom prst="rect">
            <a:avLst/>
          </a:prstGeom>
        </p:spPr>
        <p:txBody>
          <a:bodyPr vert="horz" wrap="none" lIns="91440" tIns="45720" rIns="91440" bIns="45720" rtlCol="0">
            <a:noAutofit/>
          </a:bodyPr>
          <a:lstStyle/>
          <a:p>
            <a:pPr algn="l"/>
            <a:endParaRPr lang="en-US" dirty="0"/>
          </a:p>
        </p:txBody>
      </p:sp>
      <p:pic>
        <p:nvPicPr>
          <p:cNvPr id="15" name="Picture 14">
            <a:extLst>
              <a:ext uri="{FF2B5EF4-FFF2-40B4-BE49-F238E27FC236}">
                <a16:creationId xmlns:a16="http://schemas.microsoft.com/office/drawing/2014/main" id="{D292DBF2-B131-E22B-0CE9-DD1A93A7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13" y="5446570"/>
            <a:ext cx="4813300" cy="711200"/>
          </a:xfrm>
          <a:prstGeom prst="rect">
            <a:avLst/>
          </a:prstGeom>
        </p:spPr>
      </p:pic>
      <p:pic>
        <p:nvPicPr>
          <p:cNvPr id="17" name="Picture 16">
            <a:extLst>
              <a:ext uri="{FF2B5EF4-FFF2-40B4-BE49-F238E27FC236}">
                <a16:creationId xmlns:a16="http://schemas.microsoft.com/office/drawing/2014/main" id="{C97FF12D-85D0-1A21-C268-DA9B5D691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713" y="3301656"/>
            <a:ext cx="5943600" cy="1625600"/>
          </a:xfrm>
          <a:prstGeom prst="rect">
            <a:avLst/>
          </a:prstGeom>
        </p:spPr>
      </p:pic>
      <p:pic>
        <p:nvPicPr>
          <p:cNvPr id="19" name="Picture 18">
            <a:extLst>
              <a:ext uri="{FF2B5EF4-FFF2-40B4-BE49-F238E27FC236}">
                <a16:creationId xmlns:a16="http://schemas.microsoft.com/office/drawing/2014/main" id="{7C240236-0CB5-B468-D079-1B4F7A8F5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450" y="3191053"/>
            <a:ext cx="5461000" cy="939800"/>
          </a:xfrm>
          <a:prstGeom prst="rect">
            <a:avLst/>
          </a:prstGeom>
        </p:spPr>
      </p:pic>
      <p:sp>
        <p:nvSpPr>
          <p:cNvPr id="11" name="Oval 10">
            <a:extLst>
              <a:ext uri="{FF2B5EF4-FFF2-40B4-BE49-F238E27FC236}">
                <a16:creationId xmlns:a16="http://schemas.microsoft.com/office/drawing/2014/main" id="{67FD1D25-467F-3E4E-55C6-3F0165FA216A}"/>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 name="Oval 11">
            <a:extLst>
              <a:ext uri="{FF2B5EF4-FFF2-40B4-BE49-F238E27FC236}">
                <a16:creationId xmlns:a16="http://schemas.microsoft.com/office/drawing/2014/main" id="{E500EA63-975A-30B5-B086-4B07F37264D4}"/>
              </a:ext>
            </a:extLst>
          </p:cNvPr>
          <p:cNvSpPr/>
          <p:nvPr/>
        </p:nvSpPr>
        <p:spPr>
          <a:xfrm>
            <a:off x="11477143" y="32657"/>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Oval 5">
            <a:extLst>
              <a:ext uri="{FF2B5EF4-FFF2-40B4-BE49-F238E27FC236}">
                <a16:creationId xmlns:a16="http://schemas.microsoft.com/office/drawing/2014/main" id="{190F56D4-136D-99F5-A6C9-FAB322FCD98F}"/>
              </a:ext>
            </a:extLst>
          </p:cNvPr>
          <p:cNvSpPr/>
          <p:nvPr/>
        </p:nvSpPr>
        <p:spPr>
          <a:xfrm>
            <a:off x="8921750" y="4927256"/>
            <a:ext cx="914400" cy="914400"/>
          </a:xfrm>
          <a:prstGeom prst="ellipse">
            <a:avLst/>
          </a:prstGeom>
          <a:solidFill>
            <a:schemeClr val="accent1">
              <a:alpha val="2014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3DF9568-8484-6BD4-7B86-A98F657E1F36}"/>
              </a:ext>
            </a:extLst>
          </p:cNvPr>
          <p:cNvSpPr/>
          <p:nvPr/>
        </p:nvSpPr>
        <p:spPr>
          <a:xfrm>
            <a:off x="9523601" y="3053083"/>
            <a:ext cx="914400" cy="914400"/>
          </a:xfrm>
          <a:prstGeom prst="ellipse">
            <a:avLst/>
          </a:prstGeom>
          <a:solidFill>
            <a:schemeClr val="accent1">
              <a:alpha val="2014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EC0DF11-263D-D425-7914-21D7BCED12B7}"/>
              </a:ext>
            </a:extLst>
          </p:cNvPr>
          <p:cNvSpPr txBox="1"/>
          <p:nvPr/>
        </p:nvSpPr>
        <p:spPr>
          <a:xfrm>
            <a:off x="7067225" y="4339522"/>
            <a:ext cx="0" cy="0"/>
          </a:xfrm>
          <a:prstGeom prst="rect">
            <a:avLst/>
          </a:prstGeom>
        </p:spPr>
        <p:txBody>
          <a:bodyPr vert="horz" wrap="none" lIns="91440" tIns="45720" rIns="91440" bIns="45720" rtlCol="0">
            <a:noAutofit/>
          </a:bodyPr>
          <a:lstStyle/>
          <a:p>
            <a:pPr algn="l"/>
            <a:r>
              <a:rPr lang="en-US" dirty="0"/>
              <a:t>Surface tension Continuum Surface Force (CSF)</a:t>
            </a:r>
          </a:p>
        </p:txBody>
      </p:sp>
    </p:spTree>
    <p:extLst>
      <p:ext uri="{BB962C8B-B14F-4D97-AF65-F5344CB8AC3E}">
        <p14:creationId xmlns:p14="http://schemas.microsoft.com/office/powerpoint/2010/main" val="21072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486A-89F6-EDBE-A193-757F1BFE73A3}"/>
              </a:ext>
            </a:extLst>
          </p:cNvPr>
          <p:cNvSpPr>
            <a:spLocks noGrp="1"/>
          </p:cNvSpPr>
          <p:nvPr>
            <p:ph type="title"/>
          </p:nvPr>
        </p:nvSpPr>
        <p:spPr/>
        <p:txBody>
          <a:bodyPr/>
          <a:lstStyle/>
          <a:p>
            <a:r>
              <a:rPr lang="en-US" dirty="0"/>
              <a:t>A Note on Methods and CSF</a:t>
            </a:r>
          </a:p>
        </p:txBody>
      </p:sp>
      <p:sp>
        <p:nvSpPr>
          <p:cNvPr id="3" name="Slide Number Placeholder 2">
            <a:extLst>
              <a:ext uri="{FF2B5EF4-FFF2-40B4-BE49-F238E27FC236}">
                <a16:creationId xmlns:a16="http://schemas.microsoft.com/office/drawing/2014/main" id="{6BA80D05-180D-64BB-B830-DDA944D14B3B}"/>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EF2F22A5-B764-3F2E-E6D1-1FCC3A2D9341}"/>
              </a:ext>
            </a:extLst>
          </p:cNvPr>
          <p:cNvSpPr>
            <a:spLocks noGrp="1"/>
          </p:cNvSpPr>
          <p:nvPr>
            <p:ph sz="quarter" idx="11"/>
          </p:nvPr>
        </p:nvSpPr>
        <p:spPr>
          <a:xfrm>
            <a:off x="647700" y="1409699"/>
            <a:ext cx="6140558" cy="5564537"/>
          </a:xfrm>
        </p:spPr>
        <p:txBody>
          <a:bodyPr>
            <a:normAutofit lnSpcReduction="10000"/>
          </a:bodyPr>
          <a:lstStyle/>
          <a:p>
            <a:r>
              <a:rPr lang="en-US" sz="2200" dirty="0"/>
              <a:t>Many (local!!) experts:</a:t>
            </a:r>
          </a:p>
          <a:p>
            <a:pPr marL="342900" indent="-342900">
              <a:buFont typeface="Arial" panose="020B0604020202020204" pitchFamily="34" charset="0"/>
              <a:buChar char="•"/>
            </a:pPr>
            <a:r>
              <a:rPr lang="en-US" dirty="0"/>
              <a:t>Jain et al., A conservative diffuse-interface method for compressible two-phase flows, J. Comp. Phys, 2020.</a:t>
            </a:r>
          </a:p>
          <a:p>
            <a:pPr marL="342900" indent="-342900">
              <a:buFont typeface="Arial" panose="020B0604020202020204" pitchFamily="34" charset="0"/>
              <a:buChar char="•"/>
            </a:pPr>
            <a:r>
              <a:rPr lang="en-US" dirty="0"/>
              <a:t>Jain, “Accurate conservative phase-field method for simulation of two-phase flows, J. Comp. Phys, 2022.</a:t>
            </a:r>
          </a:p>
          <a:p>
            <a:pPr marL="342900" indent="-342900">
              <a:buFont typeface="Arial" panose="020B0604020202020204" pitchFamily="34" charset="0"/>
              <a:buChar char="•"/>
            </a:pPr>
            <a:r>
              <a:rPr lang="en-US" dirty="0" err="1"/>
              <a:t>Mirjalili</a:t>
            </a:r>
            <a:r>
              <a:rPr lang="en-US" dirty="0"/>
              <a:t>  et al., Assessment of an energy-based surface tension model for simulation of two-phase flows using second-order phase field methods, J. Comp. Phys. 2023.</a:t>
            </a:r>
          </a:p>
          <a:p>
            <a:pPr marL="342900" indent="-342900">
              <a:buFont typeface="Arial" panose="020B0604020202020204" pitchFamily="34" charset="0"/>
              <a:buChar char="•"/>
            </a:pPr>
            <a:r>
              <a:rPr lang="en-US" dirty="0"/>
              <a:t>Huang and Jain, “A phase-filed method for simulations of two-phase flows on unstructured grids”, Annual CTR Briefs, 2022.</a:t>
            </a:r>
          </a:p>
          <a:p>
            <a:pPr marL="342900" indent="-342900">
              <a:buFont typeface="Arial" panose="020B0604020202020204" pitchFamily="34" charset="0"/>
              <a:buChar char="•"/>
            </a:pPr>
            <a:r>
              <a:rPr lang="en-US" dirty="0"/>
              <a:t>Barbeau and </a:t>
            </a:r>
            <a:r>
              <a:rPr lang="en-US" dirty="0" err="1"/>
              <a:t>Lele</a:t>
            </a:r>
            <a:r>
              <a:rPr lang="en-US" dirty="0"/>
              <a:t>, </a:t>
            </a:r>
            <a:r>
              <a:rPr lang="en-US" dirty="0">
                <a:effectLst/>
              </a:rPr>
              <a:t>Assessment of Localized Artificial Diffusivity (LAD) and Interface Sharpening for Modelling a Two-Phase Mixing Layer, PSAAP-3 Poster Session.</a:t>
            </a:r>
          </a:p>
          <a:p>
            <a:pPr marL="342900" indent="-342900">
              <a:buFont typeface="Arial" panose="020B0604020202020204" pitchFamily="34" charset="0"/>
              <a:buChar char="•"/>
            </a:pPr>
            <a:endParaRPr lang="en-US" dirty="0"/>
          </a:p>
          <a:p>
            <a:endParaRPr lang="en-US" sz="2200" dirty="0"/>
          </a:p>
          <a:p>
            <a:endParaRPr lang="en-US" dirty="0"/>
          </a:p>
        </p:txBody>
      </p:sp>
      <p:pic>
        <p:nvPicPr>
          <p:cNvPr id="6" name="Picture 5">
            <a:extLst>
              <a:ext uri="{FF2B5EF4-FFF2-40B4-BE49-F238E27FC236}">
                <a16:creationId xmlns:a16="http://schemas.microsoft.com/office/drawing/2014/main" id="{00BA0BDF-8446-882E-BA12-BA058C45D7ED}"/>
              </a:ext>
            </a:extLst>
          </p:cNvPr>
          <p:cNvPicPr>
            <a:picLocks noChangeAspect="1"/>
          </p:cNvPicPr>
          <p:nvPr/>
        </p:nvPicPr>
        <p:blipFill rotWithShape="1">
          <a:blip r:embed="rId2">
            <a:extLst>
              <a:ext uri="{28A0092B-C50C-407E-A947-70E740481C1C}">
                <a14:useLocalDpi xmlns:a14="http://schemas.microsoft.com/office/drawing/2010/main" val="0"/>
              </a:ext>
            </a:extLst>
          </a:blip>
          <a:srcRect l="4482" r="5356" b="5204"/>
          <a:stretch/>
        </p:blipFill>
        <p:spPr>
          <a:xfrm>
            <a:off x="7020733" y="2182984"/>
            <a:ext cx="4675968" cy="4109327"/>
          </a:xfrm>
          <a:prstGeom prst="rect">
            <a:avLst/>
          </a:prstGeom>
        </p:spPr>
      </p:pic>
      <p:cxnSp>
        <p:nvCxnSpPr>
          <p:cNvPr id="8" name="Straight Arrow Connector 7">
            <a:extLst>
              <a:ext uri="{FF2B5EF4-FFF2-40B4-BE49-F238E27FC236}">
                <a16:creationId xmlns:a16="http://schemas.microsoft.com/office/drawing/2014/main" id="{6275C1B8-0B9F-CEC9-D915-A6C3BA0AE1E5}"/>
              </a:ext>
            </a:extLst>
          </p:cNvPr>
          <p:cNvCxnSpPr/>
          <p:nvPr/>
        </p:nvCxnSpPr>
        <p:spPr>
          <a:xfrm>
            <a:off x="5098942" y="6378399"/>
            <a:ext cx="19527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67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Passive Transport Example: Driven Cavity</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096499" cy="4610100"/>
          </a:xfrm>
        </p:spPr>
        <p:txBody>
          <a:bodyPr/>
          <a:lstStyle/>
          <a:p>
            <a:pPr marL="342900" indent="-342900">
              <a:buFont typeface="Arial" panose="020B0604020202020204" pitchFamily="34" charset="0"/>
              <a:buChar char="•"/>
            </a:pPr>
            <a:r>
              <a:rPr lang="en-US" dirty="0"/>
              <a:t>Exploring PDE-based sharpening, interface smoothing and stabilization </a:t>
            </a:r>
          </a:p>
        </p:txBody>
      </p:sp>
      <p:pic>
        <p:nvPicPr>
          <p:cNvPr id="6" name="Picture 5">
            <a:extLst>
              <a:ext uri="{FF2B5EF4-FFF2-40B4-BE49-F238E27FC236}">
                <a16:creationId xmlns:a16="http://schemas.microsoft.com/office/drawing/2014/main" id="{E7467C3F-40CC-A1C5-78C9-31C1D4A64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2" y="1852733"/>
            <a:ext cx="3111500" cy="2286000"/>
          </a:xfrm>
          <a:prstGeom prst="rect">
            <a:avLst/>
          </a:prstGeom>
        </p:spPr>
      </p:pic>
      <p:pic>
        <p:nvPicPr>
          <p:cNvPr id="8" name="Picture 7">
            <a:extLst>
              <a:ext uri="{FF2B5EF4-FFF2-40B4-BE49-F238E27FC236}">
                <a16:creationId xmlns:a16="http://schemas.microsoft.com/office/drawing/2014/main" id="{F096C1DD-5BC9-6630-0082-7BCA19688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364" y="1852733"/>
            <a:ext cx="3111500" cy="2286000"/>
          </a:xfrm>
          <a:prstGeom prst="rect">
            <a:avLst/>
          </a:prstGeom>
        </p:spPr>
      </p:pic>
      <p:pic>
        <p:nvPicPr>
          <p:cNvPr id="11" name="Picture 10">
            <a:extLst>
              <a:ext uri="{FF2B5EF4-FFF2-40B4-BE49-F238E27FC236}">
                <a16:creationId xmlns:a16="http://schemas.microsoft.com/office/drawing/2014/main" id="{CD677414-7AAA-1124-CC48-450C17F71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 y="4310082"/>
            <a:ext cx="3111500" cy="2286000"/>
          </a:xfrm>
          <a:prstGeom prst="rect">
            <a:avLst/>
          </a:prstGeom>
        </p:spPr>
      </p:pic>
      <p:pic>
        <p:nvPicPr>
          <p:cNvPr id="13" name="Picture 12">
            <a:extLst>
              <a:ext uri="{FF2B5EF4-FFF2-40B4-BE49-F238E27FC236}">
                <a16:creationId xmlns:a16="http://schemas.microsoft.com/office/drawing/2014/main" id="{210F0C1D-0A85-C976-C824-C1A158B0D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746" y="4310082"/>
            <a:ext cx="3111500" cy="2286000"/>
          </a:xfrm>
          <a:prstGeom prst="rect">
            <a:avLst/>
          </a:prstGeom>
        </p:spPr>
      </p:pic>
      <p:pic>
        <p:nvPicPr>
          <p:cNvPr id="19" name="Picture 18">
            <a:extLst>
              <a:ext uri="{FF2B5EF4-FFF2-40B4-BE49-F238E27FC236}">
                <a16:creationId xmlns:a16="http://schemas.microsoft.com/office/drawing/2014/main" id="{06374D1A-163C-3C74-7981-C6774F8117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7364" y="4310082"/>
            <a:ext cx="3111500" cy="2286000"/>
          </a:xfrm>
          <a:prstGeom prst="rect">
            <a:avLst/>
          </a:prstGeom>
        </p:spPr>
      </p:pic>
      <p:pic>
        <p:nvPicPr>
          <p:cNvPr id="21" name="Picture 20">
            <a:extLst>
              <a:ext uri="{FF2B5EF4-FFF2-40B4-BE49-F238E27FC236}">
                <a16:creationId xmlns:a16="http://schemas.microsoft.com/office/drawing/2014/main" id="{07E05B32-A2FA-53CD-7E85-B703EFDB9B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746" y="1852733"/>
            <a:ext cx="3111500" cy="2286000"/>
          </a:xfrm>
          <a:prstGeom prst="rect">
            <a:avLst/>
          </a:prstGeom>
        </p:spPr>
      </p:pic>
      <p:sp>
        <p:nvSpPr>
          <p:cNvPr id="22" name="TextBox 21">
            <a:extLst>
              <a:ext uri="{FF2B5EF4-FFF2-40B4-BE49-F238E27FC236}">
                <a16:creationId xmlns:a16="http://schemas.microsoft.com/office/drawing/2014/main" id="{639EC76D-1CFE-7EAC-8BD3-3BDF6281A536}"/>
              </a:ext>
            </a:extLst>
          </p:cNvPr>
          <p:cNvSpPr txBox="1"/>
          <p:nvPr/>
        </p:nvSpPr>
        <p:spPr>
          <a:xfrm>
            <a:off x="1011392" y="3823853"/>
            <a:ext cx="0" cy="0"/>
          </a:xfrm>
          <a:prstGeom prst="rect">
            <a:avLst/>
          </a:prstGeom>
        </p:spPr>
        <p:txBody>
          <a:bodyPr vert="horz" wrap="none" lIns="91440" tIns="45720" rIns="91440" bIns="45720" rtlCol="0">
            <a:noAutofit/>
          </a:bodyPr>
          <a:lstStyle/>
          <a:p>
            <a:pPr algn="l"/>
            <a:r>
              <a:rPr lang="en-US" dirty="0"/>
              <a:t>A			            B			                        C</a:t>
            </a:r>
          </a:p>
        </p:txBody>
      </p:sp>
      <p:sp>
        <p:nvSpPr>
          <p:cNvPr id="23" name="TextBox 22">
            <a:extLst>
              <a:ext uri="{FF2B5EF4-FFF2-40B4-BE49-F238E27FC236}">
                <a16:creationId xmlns:a16="http://schemas.microsoft.com/office/drawing/2014/main" id="{45387763-3481-B947-9807-C4D285B315D5}"/>
              </a:ext>
            </a:extLst>
          </p:cNvPr>
          <p:cNvSpPr txBox="1"/>
          <p:nvPr/>
        </p:nvSpPr>
        <p:spPr>
          <a:xfrm>
            <a:off x="983679" y="6303808"/>
            <a:ext cx="0" cy="0"/>
          </a:xfrm>
          <a:prstGeom prst="rect">
            <a:avLst/>
          </a:prstGeom>
        </p:spPr>
        <p:txBody>
          <a:bodyPr vert="horz" wrap="none" lIns="91440" tIns="45720" rIns="91440" bIns="45720" rtlCol="0">
            <a:noAutofit/>
          </a:bodyPr>
          <a:lstStyle/>
          <a:p>
            <a:pPr algn="l"/>
            <a:r>
              <a:rPr lang="en-US" dirty="0"/>
              <a:t>D			            E			                        F</a:t>
            </a:r>
          </a:p>
        </p:txBody>
      </p:sp>
      <p:sp>
        <p:nvSpPr>
          <p:cNvPr id="24" name="TextBox 23">
            <a:extLst>
              <a:ext uri="{FF2B5EF4-FFF2-40B4-BE49-F238E27FC236}">
                <a16:creationId xmlns:a16="http://schemas.microsoft.com/office/drawing/2014/main" id="{69C36CFF-EC50-15D4-F772-874518B0AA03}"/>
              </a:ext>
            </a:extLst>
          </p:cNvPr>
          <p:cNvSpPr txBox="1"/>
          <p:nvPr/>
        </p:nvSpPr>
        <p:spPr>
          <a:xfrm>
            <a:off x="10196931" y="2216724"/>
            <a:ext cx="0" cy="0"/>
          </a:xfrm>
          <a:prstGeom prst="rect">
            <a:avLst/>
          </a:prstGeom>
        </p:spPr>
        <p:txBody>
          <a:bodyPr vert="horz" wrap="none" lIns="91440" tIns="45720" rIns="91440" bIns="45720" rtlCol="0">
            <a:noAutofit/>
          </a:bodyPr>
          <a:lstStyle/>
          <a:p>
            <a:pPr marL="342900" indent="-342900" algn="l">
              <a:buAutoNum type="alphaUcPeriod"/>
            </a:pPr>
            <a:r>
              <a:rPr lang="en-US" dirty="0"/>
              <a:t>Initial condition</a:t>
            </a:r>
          </a:p>
          <a:p>
            <a:pPr marL="342900" indent="-342900" algn="l">
              <a:buAutoNum type="alphaUcPeriod"/>
            </a:pPr>
            <a:r>
              <a:rPr lang="en-US" dirty="0"/>
              <a:t>No stabilization</a:t>
            </a:r>
          </a:p>
          <a:p>
            <a:pPr marL="342900" indent="-342900" algn="l">
              <a:buAutoNum type="alphaUcPeriod"/>
            </a:pPr>
            <a:r>
              <a:rPr lang="en-US" dirty="0"/>
              <a:t>SUCV+NSO</a:t>
            </a:r>
          </a:p>
          <a:p>
            <a:pPr marL="342900" indent="-342900" algn="l">
              <a:buAutoNum type="alphaUcPeriod"/>
            </a:pPr>
            <a:r>
              <a:rPr lang="en-US" dirty="0" err="1"/>
              <a:t>Sharpening+B</a:t>
            </a:r>
            <a:endParaRPr lang="en-US" dirty="0"/>
          </a:p>
          <a:p>
            <a:pPr marL="342900" indent="-342900" algn="l">
              <a:buAutoNum type="alphaUcPeriod"/>
            </a:pPr>
            <a:r>
              <a:rPr lang="en-US" dirty="0" err="1"/>
              <a:t>Sharpen+C</a:t>
            </a:r>
            <a:endParaRPr lang="en-US" dirty="0"/>
          </a:p>
          <a:p>
            <a:pPr marL="342900" indent="-342900" algn="l">
              <a:buAutoNum type="alphaUcPeriod"/>
            </a:pPr>
            <a:r>
              <a:rPr lang="en-US" dirty="0" err="1"/>
              <a:t>E+Smoothing</a:t>
            </a:r>
            <a:endParaRPr lang="en-US" dirty="0"/>
          </a:p>
        </p:txBody>
      </p:sp>
    </p:spTree>
    <p:extLst>
      <p:ext uri="{BB962C8B-B14F-4D97-AF65-F5344CB8AC3E}">
        <p14:creationId xmlns:p14="http://schemas.microsoft.com/office/powerpoint/2010/main" val="102528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Residual-based stabilization</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796156" cy="4610100"/>
          </a:xfrm>
        </p:spPr>
        <p:txBody>
          <a:bodyPr/>
          <a:lstStyle/>
          <a:p>
            <a:pPr marL="342900" indent="-342900">
              <a:buFont typeface="Arial" panose="020B0604020202020204" pitchFamily="34" charset="0"/>
              <a:buChar char="•"/>
            </a:pPr>
            <a:r>
              <a:rPr lang="en-US" dirty="0"/>
              <a:t>Molenkamp verification, see Martinez, Int. J. </a:t>
            </a:r>
            <a:r>
              <a:rPr lang="en-US" dirty="0" err="1"/>
              <a:t>Numer</a:t>
            </a:r>
            <a:r>
              <a:rPr lang="en-US" dirty="0"/>
              <a:t>. Meth. Engr. (2004), with a variety of stabilization options </a:t>
            </a:r>
          </a:p>
        </p:txBody>
      </p:sp>
      <p:pic>
        <p:nvPicPr>
          <p:cNvPr id="6" name="Picture 5">
            <a:extLst>
              <a:ext uri="{FF2B5EF4-FFF2-40B4-BE49-F238E27FC236}">
                <a16:creationId xmlns:a16="http://schemas.microsoft.com/office/drawing/2014/main" id="{2251E021-18A6-9B51-BB63-6DD91BE9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3" y="2234354"/>
            <a:ext cx="3778514" cy="4572000"/>
          </a:xfrm>
          <a:prstGeom prst="rect">
            <a:avLst/>
          </a:prstGeom>
        </p:spPr>
      </p:pic>
      <p:pic>
        <p:nvPicPr>
          <p:cNvPr id="14" name="Picture 13">
            <a:extLst>
              <a:ext uri="{FF2B5EF4-FFF2-40B4-BE49-F238E27FC236}">
                <a16:creationId xmlns:a16="http://schemas.microsoft.com/office/drawing/2014/main" id="{C8F5E1A4-0B6A-D76B-FAEA-2B1B1814C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578" y="1939908"/>
            <a:ext cx="4275118" cy="2286000"/>
          </a:xfrm>
          <a:prstGeom prst="rect">
            <a:avLst/>
          </a:prstGeom>
        </p:spPr>
      </p:pic>
      <p:pic>
        <p:nvPicPr>
          <p:cNvPr id="17" name="Picture 16">
            <a:extLst>
              <a:ext uri="{FF2B5EF4-FFF2-40B4-BE49-F238E27FC236}">
                <a16:creationId xmlns:a16="http://schemas.microsoft.com/office/drawing/2014/main" id="{88247A04-2C7B-2B30-0BE1-C603EB20C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319" y="1939908"/>
            <a:ext cx="4275116" cy="2286000"/>
          </a:xfrm>
          <a:prstGeom prst="rect">
            <a:avLst/>
          </a:prstGeom>
        </p:spPr>
      </p:pic>
      <p:pic>
        <p:nvPicPr>
          <p:cNvPr id="19" name="Picture 18">
            <a:extLst>
              <a:ext uri="{FF2B5EF4-FFF2-40B4-BE49-F238E27FC236}">
                <a16:creationId xmlns:a16="http://schemas.microsoft.com/office/drawing/2014/main" id="{E580E5F8-104F-5696-757C-09BF92078F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8578" y="4273598"/>
            <a:ext cx="4275118" cy="2286000"/>
          </a:xfrm>
          <a:prstGeom prst="rect">
            <a:avLst/>
          </a:prstGeom>
        </p:spPr>
      </p:pic>
      <p:pic>
        <p:nvPicPr>
          <p:cNvPr id="21" name="Picture 20">
            <a:extLst>
              <a:ext uri="{FF2B5EF4-FFF2-40B4-BE49-F238E27FC236}">
                <a16:creationId xmlns:a16="http://schemas.microsoft.com/office/drawing/2014/main" id="{55D8DCB1-217B-4640-293D-7FF5EEEE36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5319" y="4273598"/>
            <a:ext cx="4275118" cy="2286000"/>
          </a:xfrm>
          <a:prstGeom prst="rect">
            <a:avLst/>
          </a:prstGeom>
        </p:spPr>
      </p:pic>
      <p:sp>
        <p:nvSpPr>
          <p:cNvPr id="5" name="TextBox 4">
            <a:extLst>
              <a:ext uri="{FF2B5EF4-FFF2-40B4-BE49-F238E27FC236}">
                <a16:creationId xmlns:a16="http://schemas.microsoft.com/office/drawing/2014/main" id="{6DC3E8B6-83A9-0F01-F3B6-422192D09B47}"/>
              </a:ext>
            </a:extLst>
          </p:cNvPr>
          <p:cNvSpPr txBox="1"/>
          <p:nvPr/>
        </p:nvSpPr>
        <p:spPr>
          <a:xfrm>
            <a:off x="4184070" y="3930698"/>
            <a:ext cx="0" cy="0"/>
          </a:xfrm>
          <a:prstGeom prst="rect">
            <a:avLst/>
          </a:prstGeom>
        </p:spPr>
        <p:txBody>
          <a:bodyPr vert="horz" wrap="none" lIns="91440" tIns="45720" rIns="91440" bIns="45720" rtlCol="0">
            <a:noAutofit/>
          </a:bodyPr>
          <a:lstStyle/>
          <a:p>
            <a:pPr algn="l"/>
            <a:r>
              <a:rPr lang="en-US" dirty="0"/>
              <a:t>First-order, upwind (FOUPW)</a:t>
            </a:r>
          </a:p>
        </p:txBody>
      </p:sp>
      <p:sp>
        <p:nvSpPr>
          <p:cNvPr id="9" name="TextBox 8">
            <a:extLst>
              <a:ext uri="{FF2B5EF4-FFF2-40B4-BE49-F238E27FC236}">
                <a16:creationId xmlns:a16="http://schemas.microsoft.com/office/drawing/2014/main" id="{831F413E-9FB9-99F6-6047-BECA946869F9}"/>
              </a:ext>
            </a:extLst>
          </p:cNvPr>
          <p:cNvSpPr txBox="1"/>
          <p:nvPr/>
        </p:nvSpPr>
        <p:spPr>
          <a:xfrm>
            <a:off x="7855528" y="3902983"/>
            <a:ext cx="0" cy="0"/>
          </a:xfrm>
          <a:prstGeom prst="rect">
            <a:avLst/>
          </a:prstGeom>
        </p:spPr>
        <p:txBody>
          <a:bodyPr vert="horz" wrap="none" lIns="91440" tIns="45720" rIns="91440" bIns="45720" rtlCol="0">
            <a:noAutofit/>
          </a:bodyPr>
          <a:lstStyle/>
          <a:p>
            <a:pPr algn="l"/>
            <a:r>
              <a:rPr lang="en-US" dirty="0"/>
              <a:t>Second-order, </a:t>
            </a:r>
            <a:r>
              <a:rPr lang="en-US" dirty="0" err="1"/>
              <a:t>UPW+Limit</a:t>
            </a:r>
            <a:r>
              <a:rPr lang="en-US" dirty="0"/>
              <a:t> (SOUPW, limit)</a:t>
            </a:r>
          </a:p>
        </p:txBody>
      </p:sp>
      <p:sp>
        <p:nvSpPr>
          <p:cNvPr id="10" name="TextBox 9">
            <a:extLst>
              <a:ext uri="{FF2B5EF4-FFF2-40B4-BE49-F238E27FC236}">
                <a16:creationId xmlns:a16="http://schemas.microsoft.com/office/drawing/2014/main" id="{EC0108E8-6101-7104-8BF5-095AF02604DC}"/>
              </a:ext>
            </a:extLst>
          </p:cNvPr>
          <p:cNvSpPr txBox="1"/>
          <p:nvPr/>
        </p:nvSpPr>
        <p:spPr>
          <a:xfrm>
            <a:off x="4114795" y="6202844"/>
            <a:ext cx="0" cy="0"/>
          </a:xfrm>
          <a:prstGeom prst="rect">
            <a:avLst/>
          </a:prstGeom>
        </p:spPr>
        <p:txBody>
          <a:bodyPr vert="horz" wrap="none" lIns="91440" tIns="45720" rIns="91440" bIns="45720" rtlCol="0">
            <a:noAutofit/>
          </a:bodyPr>
          <a:lstStyle/>
          <a:p>
            <a:pPr algn="l"/>
            <a:r>
              <a:rPr lang="en-US" dirty="0"/>
              <a:t>SUCV, Polynomial-order = 1</a:t>
            </a:r>
          </a:p>
        </p:txBody>
      </p:sp>
      <p:sp>
        <p:nvSpPr>
          <p:cNvPr id="11" name="TextBox 10">
            <a:extLst>
              <a:ext uri="{FF2B5EF4-FFF2-40B4-BE49-F238E27FC236}">
                <a16:creationId xmlns:a16="http://schemas.microsoft.com/office/drawing/2014/main" id="{99368E0F-30A3-7E10-DA3C-E986FF28171D}"/>
              </a:ext>
            </a:extLst>
          </p:cNvPr>
          <p:cNvSpPr txBox="1"/>
          <p:nvPr/>
        </p:nvSpPr>
        <p:spPr>
          <a:xfrm>
            <a:off x="8645225" y="6202844"/>
            <a:ext cx="0" cy="0"/>
          </a:xfrm>
          <a:prstGeom prst="rect">
            <a:avLst/>
          </a:prstGeom>
        </p:spPr>
        <p:txBody>
          <a:bodyPr vert="horz" wrap="none" lIns="91440" tIns="45720" rIns="91440" bIns="45720" rtlCol="0">
            <a:noAutofit/>
          </a:bodyPr>
          <a:lstStyle/>
          <a:p>
            <a:pPr algn="l"/>
            <a:r>
              <a:rPr lang="en-US" dirty="0"/>
              <a:t>SUCV, Polynomial-order = 2</a:t>
            </a:r>
          </a:p>
        </p:txBody>
      </p:sp>
      <p:sp>
        <p:nvSpPr>
          <p:cNvPr id="7" name="Oval 6">
            <a:extLst>
              <a:ext uri="{FF2B5EF4-FFF2-40B4-BE49-F238E27FC236}">
                <a16:creationId xmlns:a16="http://schemas.microsoft.com/office/drawing/2014/main" id="{376D63F3-ED84-A7E9-A427-5AC7E469300C}"/>
              </a:ext>
            </a:extLst>
          </p:cNvPr>
          <p:cNvSpPr/>
          <p:nvPr/>
        </p:nvSpPr>
        <p:spPr>
          <a:xfrm>
            <a:off x="11696700" y="326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 name="Oval 7">
            <a:extLst>
              <a:ext uri="{FF2B5EF4-FFF2-40B4-BE49-F238E27FC236}">
                <a16:creationId xmlns:a16="http://schemas.microsoft.com/office/drawing/2014/main" id="{B2BA4D52-696B-DBE8-9863-7F01F25FE7E5}"/>
              </a:ext>
            </a:extLst>
          </p:cNvPr>
          <p:cNvSpPr/>
          <p:nvPr/>
        </p:nvSpPr>
        <p:spPr>
          <a:xfrm>
            <a:off x="11477143"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 name="TextBox 11">
            <a:extLst>
              <a:ext uri="{FF2B5EF4-FFF2-40B4-BE49-F238E27FC236}">
                <a16:creationId xmlns:a16="http://schemas.microsoft.com/office/drawing/2014/main" id="{3246EFB3-1EC1-60B5-0EDF-61D5C6DBA0E8}"/>
              </a:ext>
            </a:extLst>
          </p:cNvPr>
          <p:cNvSpPr txBox="1"/>
          <p:nvPr/>
        </p:nvSpPr>
        <p:spPr>
          <a:xfrm>
            <a:off x="2200761" y="2464227"/>
            <a:ext cx="0" cy="0"/>
          </a:xfrm>
          <a:prstGeom prst="rect">
            <a:avLst/>
          </a:prstGeom>
        </p:spPr>
        <p:txBody>
          <a:bodyPr vert="horz" wrap="none" lIns="91440" tIns="45720" rIns="91440" bIns="45720" rtlCol="0">
            <a:noAutofit/>
          </a:bodyPr>
          <a:lstStyle/>
          <a:p>
            <a:pPr algn="ctr"/>
            <a:r>
              <a:rPr lang="en-US" dirty="0"/>
              <a:t>Conformal mesh results</a:t>
            </a:r>
          </a:p>
          <a:p>
            <a:pPr algn="ctr"/>
            <a:r>
              <a:rPr lang="en-US" dirty="0"/>
              <a:t>(stay tuned for overset)</a:t>
            </a:r>
          </a:p>
        </p:txBody>
      </p:sp>
    </p:spTree>
    <p:extLst>
      <p:ext uri="{BB962C8B-B14F-4D97-AF65-F5344CB8AC3E}">
        <p14:creationId xmlns:p14="http://schemas.microsoft.com/office/powerpoint/2010/main" val="184919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 The Benefit of a Full Balanced-Force Method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5448300"/>
          </a:xfrm>
        </p:spPr>
        <p:txBody>
          <a:bodyPr>
            <a:normAutofit/>
          </a:bodyPr>
          <a:lstStyle/>
          <a:p>
            <a:pPr marL="342900" indent="-342900">
              <a:buFont typeface="Arial" panose="020B0604020202020204" pitchFamily="34" charset="0"/>
              <a:buChar char="•"/>
            </a:pPr>
            <a:r>
              <a:rPr lang="en-US" dirty="0"/>
              <a:t>Here, comparisons made between </a:t>
            </a:r>
            <a:r>
              <a:rPr lang="en-US" dirty="0">
                <a:latin typeface="Symbol" pitchFamily="2" charset="2"/>
              </a:rPr>
              <a:t>g</a:t>
            </a:r>
            <a:r>
              <a:rPr lang="en-US" dirty="0"/>
              <a:t> = 1 (top) and </a:t>
            </a:r>
            <a:r>
              <a:rPr lang="en-US" dirty="0">
                <a:latin typeface="Symbol" pitchFamily="2" charset="2"/>
              </a:rPr>
              <a:t>g</a:t>
            </a:r>
            <a:r>
              <a:rPr lang="en-US" dirty="0"/>
              <a:t> = 0 (bottom) showcasing the increased stabilizing effect of the set of all body forces in momentum included in the pressure stabilization formulation</a:t>
            </a:r>
          </a:p>
          <a:p>
            <a:pPr marL="342900" indent="-342900">
              <a:buFont typeface="Arial" panose="020B0604020202020204" pitchFamily="34" charset="0"/>
              <a:buChar char="•"/>
            </a:pPr>
            <a:r>
              <a:rPr lang="en-US" dirty="0"/>
              <a:t>A nuance briefly captured and/or hinted at in seminal Francois et al., J. </a:t>
            </a:r>
            <a:r>
              <a:rPr lang="en-US" dirty="0" err="1"/>
              <a:t>Comput</a:t>
            </a:r>
            <a:r>
              <a:rPr lang="en-US" dirty="0"/>
              <a:t>. Phys. (2006) effort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7309AE8-28C4-3A3A-837C-499B3958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5838092"/>
            <a:ext cx="6718300" cy="711200"/>
          </a:xfrm>
          <a:prstGeom prst="rect">
            <a:avLst/>
          </a:prstGeom>
        </p:spPr>
      </p:pic>
      <p:sp>
        <p:nvSpPr>
          <p:cNvPr id="6" name="TextBox 5">
            <a:extLst>
              <a:ext uri="{FF2B5EF4-FFF2-40B4-BE49-F238E27FC236}">
                <a16:creationId xmlns:a16="http://schemas.microsoft.com/office/drawing/2014/main" id="{9F68AFC0-A63D-F403-728D-CF15C56706BE}"/>
              </a:ext>
            </a:extLst>
          </p:cNvPr>
          <p:cNvSpPr txBox="1"/>
          <p:nvPr/>
        </p:nvSpPr>
        <p:spPr>
          <a:xfrm>
            <a:off x="9099395" y="6144323"/>
            <a:ext cx="0" cy="0"/>
          </a:xfrm>
          <a:prstGeom prst="rect">
            <a:avLst/>
          </a:prstGeom>
        </p:spPr>
        <p:txBody>
          <a:bodyPr vert="horz" wrap="none" lIns="91440" tIns="45720" rIns="91440" bIns="45720" rtlCol="0">
            <a:noAutofit/>
          </a:bodyPr>
          <a:lstStyle/>
          <a:p>
            <a:pPr algn="l"/>
            <a:r>
              <a:rPr lang="en-US" dirty="0"/>
              <a:t>R0</a:t>
            </a:r>
          </a:p>
        </p:txBody>
      </p:sp>
      <p:pic>
        <p:nvPicPr>
          <p:cNvPr id="8" name="R0_BF_nBF_damBreak.mp4">
            <a:hlinkClick r:id="" action="ppaction://media"/>
            <a:extLst>
              <a:ext uri="{FF2B5EF4-FFF2-40B4-BE49-F238E27FC236}">
                <a16:creationId xmlns:a16="http://schemas.microsoft.com/office/drawing/2014/main" id="{10421C60-8801-ECD2-0D0F-8FAC7D989A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30830" y="790714"/>
            <a:ext cx="6094867" cy="5029200"/>
          </a:xfrm>
          <a:prstGeom prst="rect">
            <a:avLst/>
          </a:prstGeom>
        </p:spPr>
      </p:pic>
    </p:spTree>
    <p:extLst>
      <p:ext uri="{BB962C8B-B14F-4D97-AF65-F5344CB8AC3E}">
        <p14:creationId xmlns:p14="http://schemas.microsoft.com/office/powerpoint/2010/main" val="298817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3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 The Benefit of a Full Balanced-Force Method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5448300"/>
          </a:xfrm>
        </p:spPr>
        <p:txBody>
          <a:bodyPr>
            <a:normAutofit/>
          </a:bodyPr>
          <a:lstStyle/>
          <a:p>
            <a:pPr marL="342900" indent="-342900">
              <a:buFont typeface="Arial" panose="020B0604020202020204" pitchFamily="34" charset="0"/>
              <a:buChar char="•"/>
            </a:pPr>
            <a:r>
              <a:rPr lang="en-US" dirty="0"/>
              <a:t>Here, comparisons made between </a:t>
            </a:r>
            <a:r>
              <a:rPr lang="en-US" dirty="0">
                <a:latin typeface="Symbol" pitchFamily="2" charset="2"/>
              </a:rPr>
              <a:t>g</a:t>
            </a:r>
            <a:r>
              <a:rPr lang="en-US" dirty="0"/>
              <a:t> = 1 (top) and </a:t>
            </a:r>
            <a:r>
              <a:rPr lang="en-US" dirty="0">
                <a:latin typeface="Symbol" pitchFamily="2" charset="2"/>
              </a:rPr>
              <a:t>g</a:t>
            </a:r>
            <a:r>
              <a:rPr lang="en-US" dirty="0"/>
              <a:t> = 0 (bottom) showcasing the increased stabilizing effect of the set of all body forces in momentum included in the pressure stabilization formulation</a:t>
            </a:r>
          </a:p>
          <a:p>
            <a:pPr marL="342900" indent="-342900">
              <a:buFont typeface="Arial" panose="020B0604020202020204" pitchFamily="34" charset="0"/>
              <a:buChar char="•"/>
            </a:pPr>
            <a:r>
              <a:rPr lang="en-US" dirty="0"/>
              <a:t>A nuance briefly captured and/or hinted at in seminal Francois et al., J. </a:t>
            </a:r>
            <a:r>
              <a:rPr lang="en-US" dirty="0" err="1"/>
              <a:t>Comput</a:t>
            </a:r>
            <a:r>
              <a:rPr lang="en-US" dirty="0"/>
              <a:t>. Phys. (2006) effort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7309AE8-28C4-3A3A-837C-499B3958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5838092"/>
            <a:ext cx="6718300" cy="711200"/>
          </a:xfrm>
          <a:prstGeom prst="rect">
            <a:avLst/>
          </a:prstGeom>
        </p:spPr>
      </p:pic>
      <p:sp>
        <p:nvSpPr>
          <p:cNvPr id="6" name="TextBox 5">
            <a:extLst>
              <a:ext uri="{FF2B5EF4-FFF2-40B4-BE49-F238E27FC236}">
                <a16:creationId xmlns:a16="http://schemas.microsoft.com/office/drawing/2014/main" id="{9F68AFC0-A63D-F403-728D-CF15C56706BE}"/>
              </a:ext>
            </a:extLst>
          </p:cNvPr>
          <p:cNvSpPr txBox="1"/>
          <p:nvPr/>
        </p:nvSpPr>
        <p:spPr>
          <a:xfrm>
            <a:off x="9099395" y="6144323"/>
            <a:ext cx="0" cy="0"/>
          </a:xfrm>
          <a:prstGeom prst="rect">
            <a:avLst/>
          </a:prstGeom>
        </p:spPr>
        <p:txBody>
          <a:bodyPr vert="horz" wrap="none" lIns="91440" tIns="45720" rIns="91440" bIns="45720" rtlCol="0">
            <a:noAutofit/>
          </a:bodyPr>
          <a:lstStyle/>
          <a:p>
            <a:pPr algn="l"/>
            <a:r>
              <a:rPr lang="en-US" dirty="0"/>
              <a:t>R2</a:t>
            </a:r>
          </a:p>
        </p:txBody>
      </p:sp>
      <p:pic>
        <p:nvPicPr>
          <p:cNvPr id="7" name="R2_BF_nBF_damBreak.mp4">
            <a:hlinkClick r:id="" action="ppaction://media"/>
            <a:extLst>
              <a:ext uri="{FF2B5EF4-FFF2-40B4-BE49-F238E27FC236}">
                <a16:creationId xmlns:a16="http://schemas.microsoft.com/office/drawing/2014/main" id="{B2EE33D8-0852-77EE-BA4B-EBA0D5EBA9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30227" y="790714"/>
            <a:ext cx="6094867" cy="5029200"/>
          </a:xfrm>
          <a:prstGeom prst="rect">
            <a:avLst/>
          </a:prstGeom>
        </p:spPr>
      </p:pic>
    </p:spTree>
    <p:extLst>
      <p:ext uri="{BB962C8B-B14F-4D97-AF65-F5344CB8AC3E}">
        <p14:creationId xmlns:p14="http://schemas.microsoft.com/office/powerpoint/2010/main" val="427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5448300"/>
          </a:xfrm>
        </p:spPr>
        <p:txBody>
          <a:bodyPr>
            <a:normAutofit/>
          </a:bodyPr>
          <a:lstStyle/>
          <a:p>
            <a:pPr marL="342900" indent="-342900">
              <a:buFont typeface="Arial" panose="020B0604020202020204" pitchFamily="34" charset="0"/>
              <a:buChar char="•"/>
            </a:pPr>
            <a:r>
              <a:rPr lang="en-US" dirty="0"/>
              <a:t>Validation case of </a:t>
            </a:r>
            <a:r>
              <a:rPr lang="en-US" dirty="0" err="1"/>
              <a:t>Kleefsman</a:t>
            </a:r>
            <a:r>
              <a:rPr lang="en-US" dirty="0"/>
              <a:t> et al. ”</a:t>
            </a:r>
            <a:r>
              <a:rPr lang="en-US" i="1" dirty="0"/>
              <a:t>A volume-of-fluid based simulation method for wave impact problems”</a:t>
            </a:r>
            <a:r>
              <a:rPr lang="en-US" dirty="0"/>
              <a:t>, J. </a:t>
            </a:r>
            <a:r>
              <a:rPr lang="en-US" dirty="0" err="1"/>
              <a:t>Comput</a:t>
            </a:r>
            <a:r>
              <a:rPr lang="en-US" dirty="0"/>
              <a:t>. Phys. (2005).</a:t>
            </a:r>
          </a:p>
          <a:p>
            <a:pPr marL="342900" indent="-342900">
              <a:buFont typeface="Arial" panose="020B0604020202020204" pitchFamily="34" charset="0"/>
              <a:buChar char="•"/>
            </a:pPr>
            <a:r>
              <a:rPr lang="en-US" dirty="0"/>
              <a:t>Qualitative comparisons also made to SNL’s Sierra/Fuego, Brown et al. “</a:t>
            </a:r>
            <a:r>
              <a:rPr lang="en-US" i="1" dirty="0"/>
              <a:t>Modeling a rubble fire consisting of comingled liquid and solid fuel</a:t>
            </a:r>
            <a:r>
              <a:rPr lang="en-US" dirty="0"/>
              <a:t>”, Tech. Rep. SAND2017- 12318C (2017).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A3C1123-A2B1-C34A-9211-D7C868C8C6F2}"/>
              </a:ext>
            </a:extLst>
          </p:cNvPr>
          <p:cNvPicPr>
            <a:picLocks noChangeAspect="1"/>
          </p:cNvPicPr>
          <p:nvPr/>
        </p:nvPicPr>
        <p:blipFill rotWithShape="1">
          <a:blip r:embed="rId2">
            <a:extLst>
              <a:ext uri="{28A0092B-C50C-407E-A947-70E740481C1C}">
                <a14:useLocalDpi xmlns:a14="http://schemas.microsoft.com/office/drawing/2010/main" val="0"/>
              </a:ext>
            </a:extLst>
          </a:blip>
          <a:srcRect r="52483"/>
          <a:stretch/>
        </p:blipFill>
        <p:spPr>
          <a:xfrm>
            <a:off x="4888097" y="1395073"/>
            <a:ext cx="3510835" cy="5418283"/>
          </a:xfrm>
          <a:prstGeom prst="rect">
            <a:avLst/>
          </a:prstGeom>
        </p:spPr>
      </p:pic>
      <p:sp>
        <p:nvSpPr>
          <p:cNvPr id="7" name="TextBox 6">
            <a:extLst>
              <a:ext uri="{FF2B5EF4-FFF2-40B4-BE49-F238E27FC236}">
                <a16:creationId xmlns:a16="http://schemas.microsoft.com/office/drawing/2014/main" id="{8167FC5A-BC01-4E44-B7D6-45A760C19275}"/>
              </a:ext>
            </a:extLst>
          </p:cNvPr>
          <p:cNvSpPr txBox="1"/>
          <p:nvPr/>
        </p:nvSpPr>
        <p:spPr>
          <a:xfrm>
            <a:off x="4639235" y="1748124"/>
            <a:ext cx="0" cy="0"/>
          </a:xfrm>
          <a:prstGeom prst="rect">
            <a:avLst/>
          </a:prstGeom>
        </p:spPr>
        <p:txBody>
          <a:bodyPr vert="horz" wrap="none" lIns="91440" tIns="45720" rIns="91440" bIns="45720" rtlCol="0">
            <a:noAutofit/>
          </a:bodyPr>
          <a:lstStyle/>
          <a:p>
            <a:pPr algn="l"/>
            <a:r>
              <a:rPr lang="en-US" dirty="0"/>
              <a:t>R0</a:t>
            </a:r>
          </a:p>
        </p:txBody>
      </p:sp>
      <p:sp>
        <p:nvSpPr>
          <p:cNvPr id="9" name="TextBox 8">
            <a:extLst>
              <a:ext uri="{FF2B5EF4-FFF2-40B4-BE49-F238E27FC236}">
                <a16:creationId xmlns:a16="http://schemas.microsoft.com/office/drawing/2014/main" id="{E0AA1FE6-2891-674A-AA2C-3427F246298C}"/>
              </a:ext>
            </a:extLst>
          </p:cNvPr>
          <p:cNvSpPr txBox="1"/>
          <p:nvPr/>
        </p:nvSpPr>
        <p:spPr>
          <a:xfrm>
            <a:off x="4639235" y="3523135"/>
            <a:ext cx="0" cy="0"/>
          </a:xfrm>
          <a:prstGeom prst="rect">
            <a:avLst/>
          </a:prstGeom>
        </p:spPr>
        <p:txBody>
          <a:bodyPr vert="horz" wrap="none" lIns="91440" tIns="45720" rIns="91440" bIns="45720" rtlCol="0">
            <a:noAutofit/>
          </a:bodyPr>
          <a:lstStyle/>
          <a:p>
            <a:pPr algn="l"/>
            <a:r>
              <a:rPr lang="en-US" dirty="0"/>
              <a:t>R1</a:t>
            </a:r>
          </a:p>
        </p:txBody>
      </p:sp>
      <p:sp>
        <p:nvSpPr>
          <p:cNvPr id="10" name="TextBox 9">
            <a:extLst>
              <a:ext uri="{FF2B5EF4-FFF2-40B4-BE49-F238E27FC236}">
                <a16:creationId xmlns:a16="http://schemas.microsoft.com/office/drawing/2014/main" id="{27D085C4-A7CA-C146-9CCF-6FE5D4FD52FF}"/>
              </a:ext>
            </a:extLst>
          </p:cNvPr>
          <p:cNvSpPr txBox="1"/>
          <p:nvPr/>
        </p:nvSpPr>
        <p:spPr>
          <a:xfrm>
            <a:off x="4639235" y="5298146"/>
            <a:ext cx="0" cy="0"/>
          </a:xfrm>
          <a:prstGeom prst="rect">
            <a:avLst/>
          </a:prstGeom>
        </p:spPr>
        <p:txBody>
          <a:bodyPr vert="horz" wrap="none" lIns="91440" tIns="45720" rIns="91440" bIns="45720" rtlCol="0">
            <a:noAutofit/>
          </a:bodyPr>
          <a:lstStyle/>
          <a:p>
            <a:pPr algn="l"/>
            <a:r>
              <a:rPr lang="en-US" dirty="0"/>
              <a:t>R2</a:t>
            </a:r>
          </a:p>
        </p:txBody>
      </p:sp>
      <p:pic>
        <p:nvPicPr>
          <p:cNvPr id="8" name="Picture 7">
            <a:extLst>
              <a:ext uri="{FF2B5EF4-FFF2-40B4-BE49-F238E27FC236}">
                <a16:creationId xmlns:a16="http://schemas.microsoft.com/office/drawing/2014/main" id="{9F15EDA1-4078-435B-E4A8-C3484F0A04C5}"/>
              </a:ext>
            </a:extLst>
          </p:cNvPr>
          <p:cNvPicPr>
            <a:picLocks noChangeAspect="1"/>
          </p:cNvPicPr>
          <p:nvPr/>
        </p:nvPicPr>
        <p:blipFill rotWithShape="1">
          <a:blip r:embed="rId3">
            <a:extLst>
              <a:ext uri="{28A0092B-C50C-407E-A947-70E740481C1C}">
                <a14:useLocalDpi xmlns:a14="http://schemas.microsoft.com/office/drawing/2010/main" val="0"/>
              </a:ext>
            </a:extLst>
          </a:blip>
          <a:srcRect r="50624"/>
          <a:stretch/>
        </p:blipFill>
        <p:spPr>
          <a:xfrm>
            <a:off x="8544681" y="0"/>
            <a:ext cx="2730272" cy="6858000"/>
          </a:xfrm>
          <a:prstGeom prst="rect">
            <a:avLst/>
          </a:prstGeom>
        </p:spPr>
      </p:pic>
      <p:sp>
        <p:nvSpPr>
          <p:cNvPr id="11" name="TextBox 10">
            <a:extLst>
              <a:ext uri="{FF2B5EF4-FFF2-40B4-BE49-F238E27FC236}">
                <a16:creationId xmlns:a16="http://schemas.microsoft.com/office/drawing/2014/main" id="{88A44B07-D297-620E-22CF-5423DF07568E}"/>
              </a:ext>
            </a:extLst>
          </p:cNvPr>
          <p:cNvSpPr txBox="1"/>
          <p:nvPr/>
        </p:nvSpPr>
        <p:spPr>
          <a:xfrm>
            <a:off x="11430001" y="995083"/>
            <a:ext cx="0" cy="0"/>
          </a:xfrm>
          <a:prstGeom prst="rect">
            <a:avLst/>
          </a:prstGeom>
        </p:spPr>
        <p:txBody>
          <a:bodyPr vert="horz" wrap="none" lIns="91440" tIns="45720" rIns="91440" bIns="45720" rtlCol="0">
            <a:noAutofit/>
          </a:bodyPr>
          <a:lstStyle/>
          <a:p>
            <a:pPr algn="l"/>
            <a:r>
              <a:rPr lang="en-US" dirty="0"/>
              <a:t>H1</a:t>
            </a:r>
          </a:p>
        </p:txBody>
      </p:sp>
      <p:sp>
        <p:nvSpPr>
          <p:cNvPr id="12" name="TextBox 11">
            <a:extLst>
              <a:ext uri="{FF2B5EF4-FFF2-40B4-BE49-F238E27FC236}">
                <a16:creationId xmlns:a16="http://schemas.microsoft.com/office/drawing/2014/main" id="{812BFB28-3C31-FC6B-0E66-DAEF2B15E5A7}"/>
              </a:ext>
            </a:extLst>
          </p:cNvPr>
          <p:cNvSpPr txBox="1"/>
          <p:nvPr/>
        </p:nvSpPr>
        <p:spPr>
          <a:xfrm>
            <a:off x="11430001" y="3166783"/>
            <a:ext cx="0" cy="0"/>
          </a:xfrm>
          <a:prstGeom prst="rect">
            <a:avLst/>
          </a:prstGeom>
        </p:spPr>
        <p:txBody>
          <a:bodyPr vert="horz" wrap="none" lIns="91440" tIns="45720" rIns="91440" bIns="45720" rtlCol="0">
            <a:noAutofit/>
          </a:bodyPr>
          <a:lstStyle/>
          <a:p>
            <a:pPr algn="l"/>
            <a:r>
              <a:rPr lang="en-US" dirty="0"/>
              <a:t>H2</a:t>
            </a:r>
          </a:p>
        </p:txBody>
      </p:sp>
      <p:sp>
        <p:nvSpPr>
          <p:cNvPr id="13" name="TextBox 12">
            <a:extLst>
              <a:ext uri="{FF2B5EF4-FFF2-40B4-BE49-F238E27FC236}">
                <a16:creationId xmlns:a16="http://schemas.microsoft.com/office/drawing/2014/main" id="{CE130A1D-A78F-962E-5377-A3AAD14C16B0}"/>
              </a:ext>
            </a:extLst>
          </p:cNvPr>
          <p:cNvSpPr txBox="1"/>
          <p:nvPr/>
        </p:nvSpPr>
        <p:spPr>
          <a:xfrm>
            <a:off x="11430001" y="5338483"/>
            <a:ext cx="0" cy="0"/>
          </a:xfrm>
          <a:prstGeom prst="rect">
            <a:avLst/>
          </a:prstGeom>
        </p:spPr>
        <p:txBody>
          <a:bodyPr vert="horz" wrap="none" lIns="91440" tIns="45720" rIns="91440" bIns="45720" rtlCol="0">
            <a:noAutofit/>
          </a:bodyPr>
          <a:lstStyle/>
          <a:p>
            <a:pPr algn="l"/>
            <a:r>
              <a:rPr lang="en-US" dirty="0"/>
              <a:t>H3</a:t>
            </a:r>
          </a:p>
        </p:txBody>
      </p:sp>
      <p:pic>
        <p:nvPicPr>
          <p:cNvPr id="14" name="Picture 13">
            <a:extLst>
              <a:ext uri="{FF2B5EF4-FFF2-40B4-BE49-F238E27FC236}">
                <a16:creationId xmlns:a16="http://schemas.microsoft.com/office/drawing/2014/main" id="{6D2034DB-2E46-8276-5C39-EB6597C80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432" y="261257"/>
            <a:ext cx="4037498" cy="1284359"/>
          </a:xfrm>
          <a:prstGeom prst="rect">
            <a:avLst/>
          </a:prstGeom>
        </p:spPr>
      </p:pic>
    </p:spTree>
    <p:extLst>
      <p:ext uri="{BB962C8B-B14F-4D97-AF65-F5344CB8AC3E}">
        <p14:creationId xmlns:p14="http://schemas.microsoft.com/office/powerpoint/2010/main" val="2476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ontent Placeholder 230">
            <a:extLst>
              <a:ext uri="{FF2B5EF4-FFF2-40B4-BE49-F238E27FC236}">
                <a16:creationId xmlns:a16="http://schemas.microsoft.com/office/drawing/2014/main" id="{9A29C51E-D02C-BBB1-FC8F-485206343508}"/>
              </a:ext>
            </a:extLst>
          </p:cNvPr>
          <p:cNvSpPr>
            <a:spLocks noGrp="1"/>
          </p:cNvSpPr>
          <p:nvPr>
            <p:ph sz="quarter" idx="11"/>
          </p:nvPr>
        </p:nvSpPr>
        <p:spPr>
          <a:xfrm>
            <a:off x="647700" y="1409700"/>
            <a:ext cx="6215274" cy="4610100"/>
          </a:xfrm>
        </p:spPr>
        <p:txBody>
          <a:bodyPr/>
          <a:lstStyle/>
          <a:p>
            <a:pPr marL="342900" indent="-342900">
              <a:buFont typeface="Arial" panose="020B0604020202020204" pitchFamily="34" charset="0"/>
              <a:buChar char="•"/>
            </a:pPr>
            <a:r>
              <a:rPr lang="en-US" dirty="0"/>
              <a:t>Implicit, constraint-based overset-based approach (DG/CVFEM-based, started)</a:t>
            </a:r>
          </a:p>
          <a:p>
            <a:pPr marL="342900" indent="-342900">
              <a:buFont typeface="Arial" panose="020B0604020202020204" pitchFamily="34" charset="0"/>
              <a:buChar char="•"/>
            </a:pPr>
            <a:r>
              <a:rPr lang="en-US" b="1" dirty="0"/>
              <a:t>Does not require presumed movement</a:t>
            </a:r>
          </a:p>
          <a:p>
            <a:pPr marL="342900" indent="-342900">
              <a:buFont typeface="Arial" panose="020B0604020202020204" pitchFamily="34" charset="0"/>
              <a:buChar char="•"/>
            </a:pPr>
            <a:r>
              <a:rPr lang="en-US" dirty="0"/>
              <a:t>Similar to </a:t>
            </a:r>
            <a:r>
              <a:rPr lang="en-US" dirty="0" err="1"/>
              <a:t>Nalu</a:t>
            </a:r>
            <a:r>
              <a:rPr lang="en-US" dirty="0"/>
              <a:t>-Wind’s Sharma et al, J. </a:t>
            </a:r>
            <a:r>
              <a:rPr lang="en-US" dirty="0" err="1"/>
              <a:t>Comput</a:t>
            </a:r>
            <a:r>
              <a:rPr lang="en-US" dirty="0"/>
              <a:t>. Phys. (2021), however, STK-based search</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4282365-DD69-984E-89C3-7CBDC402C809}"/>
              </a:ext>
            </a:extLst>
          </p:cNvPr>
          <p:cNvSpPr>
            <a:spLocks noGrp="1"/>
          </p:cNvSpPr>
          <p:nvPr>
            <p:ph type="title"/>
          </p:nvPr>
        </p:nvSpPr>
        <p:spPr/>
        <p:txBody>
          <a:bodyPr/>
          <a:lstStyle/>
          <a:p>
            <a:r>
              <a:rPr lang="en-US" dirty="0"/>
              <a:t>Overset: Freedom for Generalized Motion</a:t>
            </a:r>
          </a:p>
        </p:txBody>
      </p:sp>
      <p:sp>
        <p:nvSpPr>
          <p:cNvPr id="3" name="Slide Number Placeholder 2">
            <a:extLst>
              <a:ext uri="{FF2B5EF4-FFF2-40B4-BE49-F238E27FC236}">
                <a16:creationId xmlns:a16="http://schemas.microsoft.com/office/drawing/2014/main" id="{C09E8B7D-E937-1B45-BDC4-46775842FFF6}"/>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7" name="Picture 6" descr="NaluUnitDeclareIntersectedOnly.png">
            <a:extLst>
              <a:ext uri="{FF2B5EF4-FFF2-40B4-BE49-F238E27FC236}">
                <a16:creationId xmlns:a16="http://schemas.microsoft.com/office/drawing/2014/main" id="{B8CCFAF0-B477-2342-9062-4C10815B233C}"/>
              </a:ext>
            </a:extLst>
          </p:cNvPr>
          <p:cNvPicPr>
            <a:picLocks noChangeAspect="1"/>
          </p:cNvPicPr>
          <p:nvPr/>
        </p:nvPicPr>
        <p:blipFill rotWithShape="1">
          <a:blip r:embed="rId2">
            <a:extLst>
              <a:ext uri="{28A0092B-C50C-407E-A947-70E740481C1C}">
                <a14:useLocalDpi xmlns:a14="http://schemas.microsoft.com/office/drawing/2010/main" val="0"/>
              </a:ext>
            </a:extLst>
          </a:blip>
          <a:srcRect l="2520" t="6175" r="3067" b="5415"/>
          <a:stretch/>
        </p:blipFill>
        <p:spPr>
          <a:xfrm>
            <a:off x="617952" y="3233745"/>
            <a:ext cx="6638548" cy="3362998"/>
          </a:xfrm>
          <a:prstGeom prst="rect">
            <a:avLst/>
          </a:prstGeom>
        </p:spPr>
      </p:pic>
      <p:grpSp>
        <p:nvGrpSpPr>
          <p:cNvPr id="8" name="Group 7">
            <a:extLst>
              <a:ext uri="{FF2B5EF4-FFF2-40B4-BE49-F238E27FC236}">
                <a16:creationId xmlns:a16="http://schemas.microsoft.com/office/drawing/2014/main" id="{C9748454-7DB4-2F4F-98B9-C229BE8B0E10}"/>
              </a:ext>
            </a:extLst>
          </p:cNvPr>
          <p:cNvGrpSpPr/>
          <p:nvPr/>
        </p:nvGrpSpPr>
        <p:grpSpPr>
          <a:xfrm>
            <a:off x="6832562" y="1956168"/>
            <a:ext cx="1942421" cy="1923670"/>
            <a:chOff x="7201579" y="1186520"/>
            <a:chExt cx="1942421" cy="1923670"/>
          </a:xfrm>
        </p:grpSpPr>
        <p:pic>
          <p:nvPicPr>
            <p:cNvPr id="9" name="Picture 8" descr="NaluUnitDeclareOversetOnly.png">
              <a:extLst>
                <a:ext uri="{FF2B5EF4-FFF2-40B4-BE49-F238E27FC236}">
                  <a16:creationId xmlns:a16="http://schemas.microsoft.com/office/drawing/2014/main" id="{99AA9E59-49CA-6543-8FF1-2FCE447C4205}"/>
                </a:ext>
              </a:extLst>
            </p:cNvPr>
            <p:cNvPicPr>
              <a:picLocks noChangeAspect="1"/>
            </p:cNvPicPr>
            <p:nvPr/>
          </p:nvPicPr>
          <p:blipFill rotWithShape="1">
            <a:blip r:embed="rId3">
              <a:extLst>
                <a:ext uri="{28A0092B-C50C-407E-A947-70E740481C1C}">
                  <a14:useLocalDpi xmlns:a14="http://schemas.microsoft.com/office/drawing/2010/main" val="0"/>
                </a:ext>
              </a:extLst>
            </a:blip>
            <a:srcRect l="21014" t="7096" r="41709" b="24663"/>
            <a:stretch/>
          </p:blipFill>
          <p:spPr>
            <a:xfrm>
              <a:off x="7201579" y="1186520"/>
              <a:ext cx="1942421" cy="1923670"/>
            </a:xfrm>
            <a:prstGeom prst="rect">
              <a:avLst/>
            </a:prstGeom>
          </p:spPr>
        </p:pic>
        <p:sp>
          <p:nvSpPr>
            <p:cNvPr id="10" name="TextBox 9">
              <a:extLst>
                <a:ext uri="{FF2B5EF4-FFF2-40B4-BE49-F238E27FC236}">
                  <a16:creationId xmlns:a16="http://schemas.microsoft.com/office/drawing/2014/main" id="{C8A8ADA6-E4A8-0A41-A572-320CC64B6E30}"/>
                </a:ext>
              </a:extLst>
            </p:cNvPr>
            <p:cNvSpPr txBox="1"/>
            <p:nvPr/>
          </p:nvSpPr>
          <p:spPr>
            <a:xfrm>
              <a:off x="7626468" y="2670154"/>
              <a:ext cx="1223975" cy="369332"/>
            </a:xfrm>
            <a:prstGeom prst="rect">
              <a:avLst/>
            </a:prstGeom>
            <a:noFill/>
          </p:spPr>
          <p:txBody>
            <a:bodyPr wrap="none" rtlCol="0">
              <a:spAutoFit/>
            </a:bodyPr>
            <a:lstStyle/>
            <a:p>
              <a:r>
                <a:rPr lang="en-US" dirty="0"/>
                <a:t>BLOCK_2</a:t>
              </a:r>
            </a:p>
          </p:txBody>
        </p:sp>
      </p:grpSp>
      <p:cxnSp>
        <p:nvCxnSpPr>
          <p:cNvPr id="12" name="Straight Arrow Connector 11">
            <a:extLst>
              <a:ext uri="{FF2B5EF4-FFF2-40B4-BE49-F238E27FC236}">
                <a16:creationId xmlns:a16="http://schemas.microsoft.com/office/drawing/2014/main" id="{D8C7BBBA-4C3B-C54F-B1F3-B9769C4A761D}"/>
              </a:ext>
            </a:extLst>
          </p:cNvPr>
          <p:cNvCxnSpPr>
            <a:cxnSpLocks/>
          </p:cNvCxnSpPr>
          <p:nvPr/>
        </p:nvCxnSpPr>
        <p:spPr bwMode="auto">
          <a:xfrm flipH="1">
            <a:off x="2692226" y="2918003"/>
            <a:ext cx="4931198" cy="1436928"/>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sp>
        <p:nvSpPr>
          <p:cNvPr id="13" name="TextBox 12">
            <a:extLst>
              <a:ext uri="{FF2B5EF4-FFF2-40B4-BE49-F238E27FC236}">
                <a16:creationId xmlns:a16="http://schemas.microsoft.com/office/drawing/2014/main" id="{D7091749-E530-404A-BD21-FCF10B574D47}"/>
              </a:ext>
            </a:extLst>
          </p:cNvPr>
          <p:cNvSpPr txBox="1"/>
          <p:nvPr/>
        </p:nvSpPr>
        <p:spPr>
          <a:xfrm>
            <a:off x="843966" y="5353993"/>
            <a:ext cx="1223975" cy="369332"/>
          </a:xfrm>
          <a:prstGeom prst="rect">
            <a:avLst/>
          </a:prstGeom>
          <a:noFill/>
        </p:spPr>
        <p:txBody>
          <a:bodyPr wrap="none" rtlCol="0">
            <a:spAutoFit/>
          </a:bodyPr>
          <a:lstStyle/>
          <a:p>
            <a:r>
              <a:rPr lang="en-US" dirty="0">
                <a:solidFill>
                  <a:schemeClr val="bg1"/>
                </a:solidFill>
              </a:rPr>
              <a:t>BLOCK_1</a:t>
            </a:r>
          </a:p>
        </p:txBody>
      </p:sp>
      <p:sp>
        <p:nvSpPr>
          <p:cNvPr id="14" name="TextBox 13">
            <a:extLst>
              <a:ext uri="{FF2B5EF4-FFF2-40B4-BE49-F238E27FC236}">
                <a16:creationId xmlns:a16="http://schemas.microsoft.com/office/drawing/2014/main" id="{649DCC50-70A7-0745-BAF1-5DA2F1CC11DE}"/>
              </a:ext>
            </a:extLst>
          </p:cNvPr>
          <p:cNvSpPr txBox="1"/>
          <p:nvPr/>
        </p:nvSpPr>
        <p:spPr>
          <a:xfrm>
            <a:off x="3804223" y="3862404"/>
            <a:ext cx="3418010" cy="646331"/>
          </a:xfrm>
          <a:prstGeom prst="rect">
            <a:avLst/>
          </a:prstGeom>
          <a:noFill/>
        </p:spPr>
        <p:txBody>
          <a:bodyPr wrap="none" rtlCol="0">
            <a:spAutoFit/>
          </a:bodyPr>
          <a:lstStyle/>
          <a:p>
            <a:r>
              <a:rPr lang="en-US" dirty="0">
                <a:solidFill>
                  <a:schemeClr val="bg1"/>
                </a:solidFill>
              </a:rPr>
              <a:t>BLOCK_3 (newly </a:t>
            </a:r>
            <a:r>
              <a:rPr lang="en-US" b="1" i="1" dirty="0">
                <a:solidFill>
                  <a:schemeClr val="bg1"/>
                </a:solidFill>
              </a:rPr>
              <a:t>declared</a:t>
            </a:r>
            <a:r>
              <a:rPr lang="en-US" dirty="0">
                <a:solidFill>
                  <a:schemeClr val="bg1"/>
                </a:solidFill>
              </a:rPr>
              <a:t> and</a:t>
            </a:r>
          </a:p>
          <a:p>
            <a:r>
              <a:rPr lang="en-US" dirty="0">
                <a:solidFill>
                  <a:schemeClr val="bg1"/>
                </a:solidFill>
              </a:rPr>
              <a:t> </a:t>
            </a:r>
            <a:r>
              <a:rPr lang="en-US" b="1" i="1" dirty="0">
                <a:solidFill>
                  <a:schemeClr val="bg1"/>
                </a:solidFill>
              </a:rPr>
              <a:t>changed</a:t>
            </a:r>
            <a:r>
              <a:rPr lang="en-US" dirty="0">
                <a:solidFill>
                  <a:schemeClr val="bg1"/>
                </a:solidFill>
              </a:rPr>
              <a:t> part)</a:t>
            </a:r>
          </a:p>
        </p:txBody>
      </p:sp>
      <p:sp>
        <p:nvSpPr>
          <p:cNvPr id="15" name="TextBox 14">
            <a:extLst>
              <a:ext uri="{FF2B5EF4-FFF2-40B4-BE49-F238E27FC236}">
                <a16:creationId xmlns:a16="http://schemas.microsoft.com/office/drawing/2014/main" id="{45D24F6E-9595-3C43-AF38-46792FA62CBE}"/>
              </a:ext>
            </a:extLst>
          </p:cNvPr>
          <p:cNvSpPr txBox="1"/>
          <p:nvPr/>
        </p:nvSpPr>
        <p:spPr>
          <a:xfrm>
            <a:off x="1676698" y="5840548"/>
            <a:ext cx="5499100" cy="369332"/>
          </a:xfrm>
          <a:prstGeom prst="rect">
            <a:avLst/>
          </a:prstGeom>
          <a:noFill/>
        </p:spPr>
        <p:txBody>
          <a:bodyPr wrap="square" rtlCol="0">
            <a:spAutoFit/>
          </a:bodyPr>
          <a:lstStyle/>
          <a:p>
            <a:pPr algn="l"/>
            <a:r>
              <a:rPr lang="en-US" dirty="0">
                <a:solidFill>
                  <a:schemeClr val="bg1"/>
                </a:solidFill>
              </a:rPr>
              <a:t>Surface_101 (newly </a:t>
            </a:r>
            <a:r>
              <a:rPr lang="en-US" b="1" i="1" dirty="0">
                <a:solidFill>
                  <a:schemeClr val="bg1"/>
                </a:solidFill>
              </a:rPr>
              <a:t>declared</a:t>
            </a:r>
            <a:r>
              <a:rPr lang="en-US" dirty="0">
                <a:solidFill>
                  <a:schemeClr val="bg1"/>
                </a:solidFill>
              </a:rPr>
              <a:t> and </a:t>
            </a:r>
            <a:r>
              <a:rPr lang="en-US" b="1" i="1" dirty="0">
                <a:solidFill>
                  <a:schemeClr val="bg1"/>
                </a:solidFill>
              </a:rPr>
              <a:t>changed</a:t>
            </a:r>
            <a:r>
              <a:rPr lang="en-US" dirty="0">
                <a:solidFill>
                  <a:schemeClr val="bg1"/>
                </a:solidFill>
              </a:rPr>
              <a:t> part)</a:t>
            </a:r>
          </a:p>
        </p:txBody>
      </p:sp>
      <p:cxnSp>
        <p:nvCxnSpPr>
          <p:cNvPr id="16" name="Straight Arrow Connector 15">
            <a:extLst>
              <a:ext uri="{FF2B5EF4-FFF2-40B4-BE49-F238E27FC236}">
                <a16:creationId xmlns:a16="http://schemas.microsoft.com/office/drawing/2014/main" id="{E4B8B4FA-3200-474A-A704-20CBD6BD3E52}"/>
              </a:ext>
            </a:extLst>
          </p:cNvPr>
          <p:cNvCxnSpPr/>
          <p:nvPr/>
        </p:nvCxnSpPr>
        <p:spPr bwMode="auto">
          <a:xfrm flipH="1" flipV="1">
            <a:off x="2603798" y="5098298"/>
            <a:ext cx="419100" cy="736598"/>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sp>
        <p:nvSpPr>
          <p:cNvPr id="17" name="TextBox 16">
            <a:extLst>
              <a:ext uri="{FF2B5EF4-FFF2-40B4-BE49-F238E27FC236}">
                <a16:creationId xmlns:a16="http://schemas.microsoft.com/office/drawing/2014/main" id="{608197FA-780E-CA44-861C-A819E1917451}"/>
              </a:ext>
            </a:extLst>
          </p:cNvPr>
          <p:cNvSpPr txBox="1"/>
          <p:nvPr/>
        </p:nvSpPr>
        <p:spPr>
          <a:xfrm>
            <a:off x="3975433" y="5408748"/>
            <a:ext cx="2160605" cy="369332"/>
          </a:xfrm>
          <a:prstGeom prst="rect">
            <a:avLst/>
          </a:prstGeom>
          <a:noFill/>
        </p:spPr>
        <p:txBody>
          <a:bodyPr wrap="none" rtlCol="0">
            <a:spAutoFit/>
          </a:bodyPr>
          <a:lstStyle/>
          <a:p>
            <a:r>
              <a:rPr lang="en-US" dirty="0">
                <a:solidFill>
                  <a:schemeClr val="bg1"/>
                </a:solidFill>
              </a:rPr>
              <a:t>Surface_1 (read in)</a:t>
            </a:r>
          </a:p>
        </p:txBody>
      </p:sp>
      <p:cxnSp>
        <p:nvCxnSpPr>
          <p:cNvPr id="18" name="Straight Arrow Connector 17">
            <a:extLst>
              <a:ext uri="{FF2B5EF4-FFF2-40B4-BE49-F238E27FC236}">
                <a16:creationId xmlns:a16="http://schemas.microsoft.com/office/drawing/2014/main" id="{78EF53E4-420B-384C-B5B5-73F208E144D5}"/>
              </a:ext>
            </a:extLst>
          </p:cNvPr>
          <p:cNvCxnSpPr/>
          <p:nvPr/>
        </p:nvCxnSpPr>
        <p:spPr bwMode="auto">
          <a:xfrm flipH="1" flipV="1">
            <a:off x="3200698" y="5225296"/>
            <a:ext cx="660400" cy="406400"/>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cxnSp>
        <p:nvCxnSpPr>
          <p:cNvPr id="19" name="Straight Connector 18">
            <a:extLst>
              <a:ext uri="{FF2B5EF4-FFF2-40B4-BE49-F238E27FC236}">
                <a16:creationId xmlns:a16="http://schemas.microsoft.com/office/drawing/2014/main" id="{76716261-E99F-FD41-BF60-BF97B97EC14C}"/>
              </a:ext>
            </a:extLst>
          </p:cNvPr>
          <p:cNvCxnSpPr/>
          <p:nvPr/>
        </p:nvCxnSpPr>
        <p:spPr bwMode="auto">
          <a:xfrm>
            <a:off x="2077511" y="3681412"/>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0" name="Straight Connector 19">
            <a:extLst>
              <a:ext uri="{FF2B5EF4-FFF2-40B4-BE49-F238E27FC236}">
                <a16:creationId xmlns:a16="http://schemas.microsoft.com/office/drawing/2014/main" id="{7C93934B-00A0-9649-833F-B2E5CE416863}"/>
              </a:ext>
            </a:extLst>
          </p:cNvPr>
          <p:cNvCxnSpPr/>
          <p:nvPr/>
        </p:nvCxnSpPr>
        <p:spPr bwMode="auto">
          <a:xfrm>
            <a:off x="2062821" y="5053755"/>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1" name="Straight Connector 20">
            <a:extLst>
              <a:ext uri="{FF2B5EF4-FFF2-40B4-BE49-F238E27FC236}">
                <a16:creationId xmlns:a16="http://schemas.microsoft.com/office/drawing/2014/main" id="{F166E3EC-08E3-C445-900A-25D850276266}"/>
              </a:ext>
            </a:extLst>
          </p:cNvPr>
          <p:cNvCxnSpPr/>
          <p:nvPr/>
        </p:nvCxnSpPr>
        <p:spPr bwMode="auto">
          <a:xfrm flipH="1">
            <a:off x="2077511" y="3700120"/>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2" name="Straight Connector 21">
            <a:extLst>
              <a:ext uri="{FF2B5EF4-FFF2-40B4-BE49-F238E27FC236}">
                <a16:creationId xmlns:a16="http://schemas.microsoft.com/office/drawing/2014/main" id="{3F8208BF-7769-F146-845B-0FC967DE527B}"/>
              </a:ext>
            </a:extLst>
          </p:cNvPr>
          <p:cNvCxnSpPr/>
          <p:nvPr/>
        </p:nvCxnSpPr>
        <p:spPr bwMode="auto">
          <a:xfrm flipH="1">
            <a:off x="3483086" y="3685406"/>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pic>
        <p:nvPicPr>
          <p:cNvPr id="23" name="Picture 22" descr="naluOverset3dHybrid_uMag.0095.png">
            <a:extLst>
              <a:ext uri="{FF2B5EF4-FFF2-40B4-BE49-F238E27FC236}">
                <a16:creationId xmlns:a16="http://schemas.microsoft.com/office/drawing/2014/main" id="{F99FE58F-FD68-6343-A57D-2EB9F0904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381" y="4491583"/>
            <a:ext cx="2523904" cy="2057400"/>
          </a:xfrm>
          <a:prstGeom prst="rect">
            <a:avLst/>
          </a:prstGeom>
        </p:spPr>
      </p:pic>
      <p:sp>
        <p:nvSpPr>
          <p:cNvPr id="24" name="TextBox 23">
            <a:extLst>
              <a:ext uri="{FF2B5EF4-FFF2-40B4-BE49-F238E27FC236}">
                <a16:creationId xmlns:a16="http://schemas.microsoft.com/office/drawing/2014/main" id="{84EFE1B0-6FD3-6941-939A-90B06A3DD610}"/>
              </a:ext>
            </a:extLst>
          </p:cNvPr>
          <p:cNvSpPr txBox="1"/>
          <p:nvPr/>
        </p:nvSpPr>
        <p:spPr>
          <a:xfrm>
            <a:off x="7758486" y="6599651"/>
            <a:ext cx="0" cy="0"/>
          </a:xfrm>
          <a:prstGeom prst="rect">
            <a:avLst/>
          </a:prstGeom>
        </p:spPr>
        <p:txBody>
          <a:bodyPr vert="horz" wrap="none" lIns="91440" tIns="45720" rIns="91440" bIns="45720" rtlCol="0">
            <a:noAutofit/>
          </a:bodyPr>
          <a:lstStyle/>
          <a:p>
            <a:pPr algn="l"/>
            <a:r>
              <a:rPr lang="en-US" dirty="0"/>
              <a:t>Fluids Hex/Tet</a:t>
            </a:r>
          </a:p>
        </p:txBody>
      </p:sp>
      <p:sp>
        <p:nvSpPr>
          <p:cNvPr id="26" name="TextBox 25">
            <a:extLst>
              <a:ext uri="{FF2B5EF4-FFF2-40B4-BE49-F238E27FC236}">
                <a16:creationId xmlns:a16="http://schemas.microsoft.com/office/drawing/2014/main" id="{E912DFAC-5349-4D45-93AE-A865638543E7}"/>
              </a:ext>
            </a:extLst>
          </p:cNvPr>
          <p:cNvSpPr txBox="1"/>
          <p:nvPr/>
        </p:nvSpPr>
        <p:spPr>
          <a:xfrm>
            <a:off x="10505710" y="6568655"/>
            <a:ext cx="0" cy="0"/>
          </a:xfrm>
          <a:prstGeom prst="rect">
            <a:avLst/>
          </a:prstGeom>
        </p:spPr>
        <p:txBody>
          <a:bodyPr vert="horz" wrap="none" lIns="91440" tIns="45720" rIns="91440" bIns="45720" rtlCol="0">
            <a:noAutofit/>
          </a:bodyPr>
          <a:lstStyle/>
          <a:p>
            <a:pPr algn="l"/>
            <a:r>
              <a:rPr lang="en-US" dirty="0"/>
              <a:t>MMS</a:t>
            </a:r>
          </a:p>
        </p:txBody>
      </p:sp>
      <p:grpSp>
        <p:nvGrpSpPr>
          <p:cNvPr id="27" name="Group 26">
            <a:extLst>
              <a:ext uri="{FF2B5EF4-FFF2-40B4-BE49-F238E27FC236}">
                <a16:creationId xmlns:a16="http://schemas.microsoft.com/office/drawing/2014/main" id="{B9F94E30-EF68-D042-A6CD-BD35246DCBF9}"/>
              </a:ext>
            </a:extLst>
          </p:cNvPr>
          <p:cNvGrpSpPr/>
          <p:nvPr/>
        </p:nvGrpSpPr>
        <p:grpSpPr>
          <a:xfrm>
            <a:off x="9011374" y="1261019"/>
            <a:ext cx="2951939" cy="2518193"/>
            <a:chOff x="1605547" y="588823"/>
            <a:chExt cx="5167076" cy="5358370"/>
          </a:xfrm>
        </p:grpSpPr>
        <p:grpSp>
          <p:nvGrpSpPr>
            <p:cNvPr id="28" name="Group 27">
              <a:extLst>
                <a:ext uri="{FF2B5EF4-FFF2-40B4-BE49-F238E27FC236}">
                  <a16:creationId xmlns:a16="http://schemas.microsoft.com/office/drawing/2014/main" id="{3BD40C50-1418-EC40-B7F3-62D15B1AA3E7}"/>
                </a:ext>
              </a:extLst>
            </p:cNvPr>
            <p:cNvGrpSpPr/>
            <p:nvPr/>
          </p:nvGrpSpPr>
          <p:grpSpPr>
            <a:xfrm>
              <a:off x="1618593" y="1191829"/>
              <a:ext cx="2382520" cy="52070"/>
              <a:chOff x="1618593" y="1191829"/>
              <a:chExt cx="2382520" cy="52070"/>
            </a:xfrm>
          </p:grpSpPr>
          <p:sp>
            <p:nvSpPr>
              <p:cNvPr id="227" name="Oval 226">
                <a:extLst>
                  <a:ext uri="{FF2B5EF4-FFF2-40B4-BE49-F238E27FC236}">
                    <a16:creationId xmlns:a16="http://schemas.microsoft.com/office/drawing/2014/main" id="{5A99D9C9-0501-F44C-B142-0F1C3E060DFC}"/>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77D0B1B8-9B80-6746-8624-6791BA0B21EA}"/>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15D9EEF8-4595-A343-8261-81A8111EE8F3}"/>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19328F51-DBB0-CA4A-9BD9-A7B0FB6B1C1B}"/>
                </a:ext>
              </a:extLst>
            </p:cNvPr>
            <p:cNvGrpSpPr/>
            <p:nvPr/>
          </p:nvGrpSpPr>
          <p:grpSpPr>
            <a:xfrm rot="5400000">
              <a:off x="453368" y="2363404"/>
              <a:ext cx="2382520" cy="52070"/>
              <a:chOff x="1618593" y="1191829"/>
              <a:chExt cx="2382520" cy="52070"/>
            </a:xfrm>
          </p:grpSpPr>
          <p:sp>
            <p:nvSpPr>
              <p:cNvPr id="224" name="Oval 223">
                <a:extLst>
                  <a:ext uri="{FF2B5EF4-FFF2-40B4-BE49-F238E27FC236}">
                    <a16:creationId xmlns:a16="http://schemas.microsoft.com/office/drawing/2014/main" id="{17AD047E-4DB6-E242-87E2-CF348DA83892}"/>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a:extLst>
                  <a:ext uri="{FF2B5EF4-FFF2-40B4-BE49-F238E27FC236}">
                    <a16:creationId xmlns:a16="http://schemas.microsoft.com/office/drawing/2014/main" id="{115AB56B-31FE-1647-A776-49F90B8FF77E}"/>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89D716BA-3EF0-7247-B7EF-96157697645F}"/>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22E207C-63E0-FA44-BFA4-38B23ABE2A7B}"/>
                </a:ext>
              </a:extLst>
            </p:cNvPr>
            <p:cNvGrpSpPr/>
            <p:nvPr/>
          </p:nvGrpSpPr>
          <p:grpSpPr>
            <a:xfrm rot="5400000">
              <a:off x="2790168" y="2356442"/>
              <a:ext cx="2382520" cy="52070"/>
              <a:chOff x="1618593" y="1191829"/>
              <a:chExt cx="2382520" cy="52070"/>
            </a:xfrm>
          </p:grpSpPr>
          <p:sp>
            <p:nvSpPr>
              <p:cNvPr id="221" name="Oval 220">
                <a:extLst>
                  <a:ext uri="{FF2B5EF4-FFF2-40B4-BE49-F238E27FC236}">
                    <a16:creationId xmlns:a16="http://schemas.microsoft.com/office/drawing/2014/main" id="{35DE16BB-DCFB-E649-B05D-6C02A7763519}"/>
                  </a:ext>
                </a:extLst>
              </p:cNvPr>
              <p:cNvSpPr/>
              <p:nvPr/>
            </p:nvSpPr>
            <p:spPr>
              <a:xfrm>
                <a:off x="1618593" y="1198179"/>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a:extLst>
                  <a:ext uri="{FF2B5EF4-FFF2-40B4-BE49-F238E27FC236}">
                    <a16:creationId xmlns:a16="http://schemas.microsoft.com/office/drawing/2014/main" id="{9027FF37-AEBA-2643-B152-7FB5ECB15082}"/>
                  </a:ext>
                </a:extLst>
              </p:cNvPr>
              <p:cNvCxnSpPr>
                <a:cxnSpLocks/>
              </p:cNvCxnSpPr>
              <p:nvPr/>
            </p:nvCxnSpPr>
            <p:spPr>
              <a:xfrm flipV="1">
                <a:off x="1638567" y="1210879"/>
                <a:ext cx="2355583" cy="6696"/>
              </a:xfrm>
              <a:prstGeom prst="line">
                <a:avLst/>
              </a:prstGeom>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602C52FA-21AA-9F4F-97D4-6060C36BFAF3}"/>
                  </a:ext>
                </a:extLst>
              </p:cNvPr>
              <p:cNvSpPr/>
              <p:nvPr/>
            </p:nvSpPr>
            <p:spPr>
              <a:xfrm>
                <a:off x="3955393" y="1191829"/>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8C5E996-FBE1-524E-BD6A-0C6C952FE2DB}"/>
                </a:ext>
              </a:extLst>
            </p:cNvPr>
            <p:cNvGrpSpPr/>
            <p:nvPr/>
          </p:nvGrpSpPr>
          <p:grpSpPr>
            <a:xfrm>
              <a:off x="1625098" y="3528040"/>
              <a:ext cx="2382520" cy="52070"/>
              <a:chOff x="1618593" y="1191829"/>
              <a:chExt cx="2382520" cy="52070"/>
            </a:xfrm>
          </p:grpSpPr>
          <p:sp>
            <p:nvSpPr>
              <p:cNvPr id="218" name="Oval 217">
                <a:extLst>
                  <a:ext uri="{FF2B5EF4-FFF2-40B4-BE49-F238E27FC236}">
                    <a16:creationId xmlns:a16="http://schemas.microsoft.com/office/drawing/2014/main" id="{B20CB0BD-2496-0D4F-8300-034589B66975}"/>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19" name="Straight Connector 218">
                <a:extLst>
                  <a:ext uri="{FF2B5EF4-FFF2-40B4-BE49-F238E27FC236}">
                    <a16:creationId xmlns:a16="http://schemas.microsoft.com/office/drawing/2014/main" id="{3352E1F5-C756-2644-9A1F-860EF00D58EA}"/>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30D137DB-216A-4141-8792-CA8DE4A17FAC}"/>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2" name="Group 31">
              <a:extLst>
                <a:ext uri="{FF2B5EF4-FFF2-40B4-BE49-F238E27FC236}">
                  <a16:creationId xmlns:a16="http://schemas.microsoft.com/office/drawing/2014/main" id="{F0975DCD-324E-2A4E-A3B1-508F80C059C9}"/>
                </a:ext>
              </a:extLst>
            </p:cNvPr>
            <p:cNvGrpSpPr/>
            <p:nvPr/>
          </p:nvGrpSpPr>
          <p:grpSpPr>
            <a:xfrm>
              <a:off x="1624943" y="3528629"/>
              <a:ext cx="2382520" cy="52070"/>
              <a:chOff x="1618593" y="1191829"/>
              <a:chExt cx="2382520" cy="52070"/>
            </a:xfrm>
          </p:grpSpPr>
          <p:sp>
            <p:nvSpPr>
              <p:cNvPr id="215" name="Oval 214">
                <a:extLst>
                  <a:ext uri="{FF2B5EF4-FFF2-40B4-BE49-F238E27FC236}">
                    <a16:creationId xmlns:a16="http://schemas.microsoft.com/office/drawing/2014/main" id="{D824D569-F2E9-B545-862D-CAD7255FC2C7}"/>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AF65492B-635C-B947-AECB-B6DFF91A074E}"/>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9E868B4D-04C4-EB45-BE32-D054CBFD15A9}"/>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BAF9554-A2BE-7245-B3DE-8B706ECCD39D}"/>
                </a:ext>
              </a:extLst>
            </p:cNvPr>
            <p:cNvGrpSpPr/>
            <p:nvPr/>
          </p:nvGrpSpPr>
          <p:grpSpPr>
            <a:xfrm rot="5400000">
              <a:off x="459718" y="4700204"/>
              <a:ext cx="2382520" cy="52070"/>
              <a:chOff x="1618593" y="1191829"/>
              <a:chExt cx="2382520" cy="52070"/>
            </a:xfrm>
          </p:grpSpPr>
          <p:sp>
            <p:nvSpPr>
              <p:cNvPr id="212" name="Oval 211">
                <a:extLst>
                  <a:ext uri="{FF2B5EF4-FFF2-40B4-BE49-F238E27FC236}">
                    <a16:creationId xmlns:a16="http://schemas.microsoft.com/office/drawing/2014/main" id="{8BAD3FF5-FFC3-674E-93F1-24C8630FDEBF}"/>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 name="Straight Connector 212">
                <a:extLst>
                  <a:ext uri="{FF2B5EF4-FFF2-40B4-BE49-F238E27FC236}">
                    <a16:creationId xmlns:a16="http://schemas.microsoft.com/office/drawing/2014/main" id="{A768100D-5A5C-2840-AF32-BFB492800C19}"/>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F20471F3-0354-DE47-8A7F-5BB1D55F26D6}"/>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49F796C4-46B0-764F-BE41-32DB10C5BC9E}"/>
                </a:ext>
              </a:extLst>
            </p:cNvPr>
            <p:cNvGrpSpPr/>
            <p:nvPr/>
          </p:nvGrpSpPr>
          <p:grpSpPr>
            <a:xfrm rot="5400000">
              <a:off x="2796518" y="4693242"/>
              <a:ext cx="2382520" cy="52070"/>
              <a:chOff x="1618593" y="1191829"/>
              <a:chExt cx="2382520" cy="52070"/>
            </a:xfrm>
          </p:grpSpPr>
          <p:sp>
            <p:nvSpPr>
              <p:cNvPr id="209" name="Oval 208">
                <a:extLst>
                  <a:ext uri="{FF2B5EF4-FFF2-40B4-BE49-F238E27FC236}">
                    <a16:creationId xmlns:a16="http://schemas.microsoft.com/office/drawing/2014/main" id="{2FAD8829-6C4A-274D-BE0B-82D1D358C7D6}"/>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CC001B71-3B26-E343-A0B5-91FC4D384954}"/>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43AE3F32-185D-374B-A3C4-A88E4537848A}"/>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D1340D93-E36D-344B-8A5B-1275E768EEB4}"/>
                </a:ext>
              </a:extLst>
            </p:cNvPr>
            <p:cNvGrpSpPr/>
            <p:nvPr/>
          </p:nvGrpSpPr>
          <p:grpSpPr>
            <a:xfrm>
              <a:off x="1631448" y="5864840"/>
              <a:ext cx="2382520" cy="52070"/>
              <a:chOff x="1618593" y="1191829"/>
              <a:chExt cx="2382520" cy="52070"/>
            </a:xfrm>
          </p:grpSpPr>
          <p:sp>
            <p:nvSpPr>
              <p:cNvPr id="206" name="Oval 205">
                <a:extLst>
                  <a:ext uri="{FF2B5EF4-FFF2-40B4-BE49-F238E27FC236}">
                    <a16:creationId xmlns:a16="http://schemas.microsoft.com/office/drawing/2014/main" id="{918B4187-0ED2-2540-9CCF-0B942B70AD75}"/>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7" name="Straight Connector 206">
                <a:extLst>
                  <a:ext uri="{FF2B5EF4-FFF2-40B4-BE49-F238E27FC236}">
                    <a16:creationId xmlns:a16="http://schemas.microsoft.com/office/drawing/2014/main" id="{30A65597-2FB6-AF43-8641-7753185765A1}"/>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EDADCC39-D07E-A140-AB3A-6A9FE71B122A}"/>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a:extLst>
                <a:ext uri="{FF2B5EF4-FFF2-40B4-BE49-F238E27FC236}">
                  <a16:creationId xmlns:a16="http://schemas.microsoft.com/office/drawing/2014/main" id="{A1221887-B6DB-D944-B7C5-948F5C667989}"/>
                </a:ext>
              </a:extLst>
            </p:cNvPr>
            <p:cNvGrpSpPr/>
            <p:nvPr/>
          </p:nvGrpSpPr>
          <p:grpSpPr>
            <a:xfrm>
              <a:off x="3120666" y="1649418"/>
              <a:ext cx="1240743" cy="1106953"/>
              <a:chOff x="3086704" y="1603654"/>
              <a:chExt cx="2457614" cy="2472348"/>
            </a:xfrm>
          </p:grpSpPr>
          <p:grpSp>
            <p:nvGrpSpPr>
              <p:cNvPr id="190" name="Group 189">
                <a:extLst>
                  <a:ext uri="{FF2B5EF4-FFF2-40B4-BE49-F238E27FC236}">
                    <a16:creationId xmlns:a16="http://schemas.microsoft.com/office/drawing/2014/main" id="{5A179ED3-D986-0348-98A3-BDE6A11092B7}"/>
                  </a:ext>
                </a:extLst>
              </p:cNvPr>
              <p:cNvGrpSpPr/>
              <p:nvPr/>
            </p:nvGrpSpPr>
            <p:grpSpPr>
              <a:xfrm>
                <a:off x="3155293" y="1687129"/>
                <a:ext cx="2382520" cy="52070"/>
                <a:chOff x="1618593" y="1191829"/>
                <a:chExt cx="2382520" cy="52070"/>
              </a:xfrm>
            </p:grpSpPr>
            <p:sp>
              <p:nvSpPr>
                <p:cNvPr id="203" name="Oval 202">
                  <a:extLst>
                    <a:ext uri="{FF2B5EF4-FFF2-40B4-BE49-F238E27FC236}">
                      <a16:creationId xmlns:a16="http://schemas.microsoft.com/office/drawing/2014/main" id="{7525CA49-85BF-9644-A5F6-142C6E492B79}"/>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5883D306-FED6-A548-B6E4-041FE7B5D95D}"/>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BD012028-CA49-034D-91E5-3BE884295D0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9B67D005-0E5E-5F47-847C-B094070DE401}"/>
                  </a:ext>
                </a:extLst>
              </p:cNvPr>
              <p:cNvGrpSpPr/>
              <p:nvPr/>
            </p:nvGrpSpPr>
            <p:grpSpPr>
              <a:xfrm rot="5400000">
                <a:off x="1941091" y="2749267"/>
                <a:ext cx="2472348" cy="181121"/>
                <a:chOff x="1528765" y="1131369"/>
                <a:chExt cx="2472348" cy="181121"/>
              </a:xfrm>
            </p:grpSpPr>
            <p:sp>
              <p:nvSpPr>
                <p:cNvPr id="200" name="Oval 199">
                  <a:extLst>
                    <a:ext uri="{FF2B5EF4-FFF2-40B4-BE49-F238E27FC236}">
                      <a16:creationId xmlns:a16="http://schemas.microsoft.com/office/drawing/2014/main" id="{FDAAD426-BFE8-AD44-942F-CE6C4D060CAF}"/>
                    </a:ext>
                  </a:extLst>
                </p:cNvPr>
                <p:cNvSpPr>
                  <a:spLocks noChangeAspect="1"/>
                </p:cNvSpPr>
                <p:nvPr/>
              </p:nvSpPr>
              <p:spPr>
                <a:xfrm>
                  <a:off x="1528765" y="1131369"/>
                  <a:ext cx="204229" cy="181121"/>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1" name="Straight Connector 200">
                  <a:extLst>
                    <a:ext uri="{FF2B5EF4-FFF2-40B4-BE49-F238E27FC236}">
                      <a16:creationId xmlns:a16="http://schemas.microsoft.com/office/drawing/2014/main" id="{C0F0DE27-D676-584D-97D0-B9F4D83A6B75}"/>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C919D30E-F067-0F45-B328-D910306CD92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65B9EA39-B3F6-9E4E-B38C-382CDB4A175A}"/>
                  </a:ext>
                </a:extLst>
              </p:cNvPr>
              <p:cNvGrpSpPr/>
              <p:nvPr/>
            </p:nvGrpSpPr>
            <p:grpSpPr>
              <a:xfrm rot="5400000">
                <a:off x="4326868" y="2851742"/>
                <a:ext cx="2382520" cy="52070"/>
                <a:chOff x="1618593" y="1191829"/>
                <a:chExt cx="2382520" cy="52070"/>
              </a:xfrm>
            </p:grpSpPr>
            <p:sp>
              <p:nvSpPr>
                <p:cNvPr id="197" name="Oval 196">
                  <a:extLst>
                    <a:ext uri="{FF2B5EF4-FFF2-40B4-BE49-F238E27FC236}">
                      <a16:creationId xmlns:a16="http://schemas.microsoft.com/office/drawing/2014/main" id="{56EBF0E6-623B-7E4E-AC2C-37A24877E68E}"/>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Connector 197">
                  <a:extLst>
                    <a:ext uri="{FF2B5EF4-FFF2-40B4-BE49-F238E27FC236}">
                      <a16:creationId xmlns:a16="http://schemas.microsoft.com/office/drawing/2014/main" id="{8B4C1504-A1A2-F94F-9DC5-1711664569C2}"/>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1CC31FE3-D891-4742-A92D-4F9598E05BFA}"/>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B885C889-A6AA-EB40-A612-8DB9809D74FE}"/>
                  </a:ext>
                </a:extLst>
              </p:cNvPr>
              <p:cNvGrpSpPr/>
              <p:nvPr/>
            </p:nvGrpSpPr>
            <p:grpSpPr>
              <a:xfrm>
                <a:off x="3161798" y="4023340"/>
                <a:ext cx="2382520" cy="52070"/>
                <a:chOff x="1618593" y="1191829"/>
                <a:chExt cx="2382520" cy="52070"/>
              </a:xfrm>
            </p:grpSpPr>
            <p:sp>
              <p:nvSpPr>
                <p:cNvPr id="194" name="Oval 193">
                  <a:extLst>
                    <a:ext uri="{FF2B5EF4-FFF2-40B4-BE49-F238E27FC236}">
                      <a16:creationId xmlns:a16="http://schemas.microsoft.com/office/drawing/2014/main" id="{39B337F5-2511-1742-B631-1C5B9F91C01A}"/>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95" name="Straight Connector 194">
                  <a:extLst>
                    <a:ext uri="{FF2B5EF4-FFF2-40B4-BE49-F238E27FC236}">
                      <a16:creationId xmlns:a16="http://schemas.microsoft.com/office/drawing/2014/main" id="{75644878-EDAA-114D-925E-24EC94152444}"/>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B5C3F5DD-EACF-4C4B-92D9-B14672904DE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7" name="Group 36">
              <a:extLst>
                <a:ext uri="{FF2B5EF4-FFF2-40B4-BE49-F238E27FC236}">
                  <a16:creationId xmlns:a16="http://schemas.microsoft.com/office/drawing/2014/main" id="{B1E3CF94-AD2E-8F46-B410-DFFA110AB9DA}"/>
                </a:ext>
              </a:extLst>
            </p:cNvPr>
            <p:cNvGrpSpPr/>
            <p:nvPr/>
          </p:nvGrpSpPr>
          <p:grpSpPr>
            <a:xfrm>
              <a:off x="3155294" y="2732781"/>
              <a:ext cx="1206115" cy="1069851"/>
              <a:chOff x="3155293" y="1686517"/>
              <a:chExt cx="2389025" cy="2389482"/>
            </a:xfrm>
          </p:grpSpPr>
          <p:grpSp>
            <p:nvGrpSpPr>
              <p:cNvPr id="174" name="Group 173">
                <a:extLst>
                  <a:ext uri="{FF2B5EF4-FFF2-40B4-BE49-F238E27FC236}">
                    <a16:creationId xmlns:a16="http://schemas.microsoft.com/office/drawing/2014/main" id="{1DABAFDF-2A32-BD4A-8851-3B1BCB546455}"/>
                  </a:ext>
                </a:extLst>
              </p:cNvPr>
              <p:cNvGrpSpPr/>
              <p:nvPr/>
            </p:nvGrpSpPr>
            <p:grpSpPr>
              <a:xfrm>
                <a:off x="3155293" y="1687129"/>
                <a:ext cx="2382520" cy="52070"/>
                <a:chOff x="1618593" y="1191829"/>
                <a:chExt cx="2382520" cy="52070"/>
              </a:xfrm>
            </p:grpSpPr>
            <p:sp>
              <p:nvSpPr>
                <p:cNvPr id="187" name="Oval 186">
                  <a:extLst>
                    <a:ext uri="{FF2B5EF4-FFF2-40B4-BE49-F238E27FC236}">
                      <a16:creationId xmlns:a16="http://schemas.microsoft.com/office/drawing/2014/main" id="{B287AED3-9C5C-F849-BD37-9CB55917EED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FD585A70-44AC-7B40-BB86-0C1342F1D275}"/>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82DC368-CF22-A441-937D-81B4C75B227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E7B5C7BE-480D-2A43-9341-3EFED674DC9C}"/>
                  </a:ext>
                </a:extLst>
              </p:cNvPr>
              <p:cNvGrpSpPr/>
              <p:nvPr/>
            </p:nvGrpSpPr>
            <p:grpSpPr>
              <a:xfrm rot="5400000">
                <a:off x="1990068" y="2858704"/>
                <a:ext cx="2382520" cy="52070"/>
                <a:chOff x="1618593" y="1191829"/>
                <a:chExt cx="2382520" cy="52070"/>
              </a:xfrm>
            </p:grpSpPr>
            <p:sp>
              <p:nvSpPr>
                <p:cNvPr id="184" name="Oval 183">
                  <a:extLst>
                    <a:ext uri="{FF2B5EF4-FFF2-40B4-BE49-F238E27FC236}">
                      <a16:creationId xmlns:a16="http://schemas.microsoft.com/office/drawing/2014/main" id="{EDAC00CF-8915-904C-A76E-64177C3AC30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F1E108F7-D76C-1B47-8551-949D47C039F8}"/>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22EA52B8-3082-2541-9A2A-B91818A1CE0F}"/>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5E53035C-0FD1-F541-BC15-A368025258F6}"/>
                  </a:ext>
                </a:extLst>
              </p:cNvPr>
              <p:cNvGrpSpPr/>
              <p:nvPr/>
            </p:nvGrpSpPr>
            <p:grpSpPr>
              <a:xfrm rot="5400000">
                <a:off x="4326868" y="2851742"/>
                <a:ext cx="2382520" cy="52070"/>
                <a:chOff x="1618593" y="1191829"/>
                <a:chExt cx="2382520" cy="52070"/>
              </a:xfrm>
            </p:grpSpPr>
            <p:sp>
              <p:nvSpPr>
                <p:cNvPr id="181" name="Oval 180">
                  <a:extLst>
                    <a:ext uri="{FF2B5EF4-FFF2-40B4-BE49-F238E27FC236}">
                      <a16:creationId xmlns:a16="http://schemas.microsoft.com/office/drawing/2014/main" id="{BB6D1F11-0FC3-0647-87D3-E910A90D58B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8B9BB147-266E-B64E-A32F-5D82420E30C8}"/>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AB72B48-9D04-C949-A783-76424297974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a:extLst>
                  <a:ext uri="{FF2B5EF4-FFF2-40B4-BE49-F238E27FC236}">
                    <a16:creationId xmlns:a16="http://schemas.microsoft.com/office/drawing/2014/main" id="{1A1F8F54-C5A6-9C4C-BFAA-CAB2F98A7295}"/>
                  </a:ext>
                </a:extLst>
              </p:cNvPr>
              <p:cNvGrpSpPr/>
              <p:nvPr/>
            </p:nvGrpSpPr>
            <p:grpSpPr>
              <a:xfrm>
                <a:off x="3161798" y="4023340"/>
                <a:ext cx="2382520" cy="52070"/>
                <a:chOff x="1618593" y="1191829"/>
                <a:chExt cx="2382520" cy="52070"/>
              </a:xfrm>
            </p:grpSpPr>
            <p:sp>
              <p:nvSpPr>
                <p:cNvPr id="178" name="Oval 177">
                  <a:extLst>
                    <a:ext uri="{FF2B5EF4-FFF2-40B4-BE49-F238E27FC236}">
                      <a16:creationId xmlns:a16="http://schemas.microsoft.com/office/drawing/2014/main" id="{2FBEA9F0-28D5-2F45-BA93-EDCDE1055E1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79" name="Straight Connector 178">
                  <a:extLst>
                    <a:ext uri="{FF2B5EF4-FFF2-40B4-BE49-F238E27FC236}">
                      <a16:creationId xmlns:a16="http://schemas.microsoft.com/office/drawing/2014/main" id="{C244AE1B-E7C6-584A-9877-29C2C67E4DA3}"/>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523D3453-8EE0-A042-A8C7-E3797D97D477}"/>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8" name="Group 37">
              <a:extLst>
                <a:ext uri="{FF2B5EF4-FFF2-40B4-BE49-F238E27FC236}">
                  <a16:creationId xmlns:a16="http://schemas.microsoft.com/office/drawing/2014/main" id="{FC854299-8013-7548-AF2E-107CDB2ABFCA}"/>
                </a:ext>
              </a:extLst>
            </p:cNvPr>
            <p:cNvGrpSpPr/>
            <p:nvPr/>
          </p:nvGrpSpPr>
          <p:grpSpPr>
            <a:xfrm>
              <a:off x="3154845" y="3779022"/>
              <a:ext cx="1206115" cy="1069851"/>
              <a:chOff x="3155293" y="1686517"/>
              <a:chExt cx="2389025" cy="2389482"/>
            </a:xfrm>
          </p:grpSpPr>
          <p:grpSp>
            <p:nvGrpSpPr>
              <p:cNvPr id="158" name="Group 157">
                <a:extLst>
                  <a:ext uri="{FF2B5EF4-FFF2-40B4-BE49-F238E27FC236}">
                    <a16:creationId xmlns:a16="http://schemas.microsoft.com/office/drawing/2014/main" id="{1F8511DE-488E-6B44-B7F8-24A4323BFB1B}"/>
                  </a:ext>
                </a:extLst>
              </p:cNvPr>
              <p:cNvGrpSpPr/>
              <p:nvPr/>
            </p:nvGrpSpPr>
            <p:grpSpPr>
              <a:xfrm>
                <a:off x="3155293" y="1687129"/>
                <a:ext cx="2382520" cy="52070"/>
                <a:chOff x="1618593" y="1191829"/>
                <a:chExt cx="2382520" cy="52070"/>
              </a:xfrm>
            </p:grpSpPr>
            <p:sp>
              <p:nvSpPr>
                <p:cNvPr id="171" name="Oval 170">
                  <a:extLst>
                    <a:ext uri="{FF2B5EF4-FFF2-40B4-BE49-F238E27FC236}">
                      <a16:creationId xmlns:a16="http://schemas.microsoft.com/office/drawing/2014/main" id="{4AB05DD7-7A91-564B-82AA-5C5780266BF5}"/>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26C1A261-1B5B-7E45-9BD4-F1E7E28AF14E}"/>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CC406107-5D89-2544-A2F6-D657AF706BF7}"/>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D041C323-1B2B-9A4A-A0A3-49DDB1ADD729}"/>
                  </a:ext>
                </a:extLst>
              </p:cNvPr>
              <p:cNvGrpSpPr/>
              <p:nvPr/>
            </p:nvGrpSpPr>
            <p:grpSpPr>
              <a:xfrm rot="5400000">
                <a:off x="1990068" y="2858704"/>
                <a:ext cx="2382520" cy="52070"/>
                <a:chOff x="1618593" y="1191829"/>
                <a:chExt cx="2382520" cy="52070"/>
              </a:xfrm>
            </p:grpSpPr>
            <p:sp>
              <p:nvSpPr>
                <p:cNvPr id="168" name="Oval 167">
                  <a:extLst>
                    <a:ext uri="{FF2B5EF4-FFF2-40B4-BE49-F238E27FC236}">
                      <a16:creationId xmlns:a16="http://schemas.microsoft.com/office/drawing/2014/main" id="{055F68B0-F762-F04A-8142-FE8D17CC18A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52FD6BCC-5E0E-864B-8DF3-06E4425E6739}"/>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9EB412B2-4E6F-124A-973C-6D4E2EA63AA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2BEDE9A2-5EAE-EA4F-A51D-F50C4E2D86C2}"/>
                  </a:ext>
                </a:extLst>
              </p:cNvPr>
              <p:cNvGrpSpPr/>
              <p:nvPr/>
            </p:nvGrpSpPr>
            <p:grpSpPr>
              <a:xfrm rot="5400000">
                <a:off x="4326868" y="2851742"/>
                <a:ext cx="2382520" cy="52070"/>
                <a:chOff x="1618593" y="1191829"/>
                <a:chExt cx="2382520" cy="52070"/>
              </a:xfrm>
            </p:grpSpPr>
            <p:sp>
              <p:nvSpPr>
                <p:cNvPr id="165" name="Oval 164">
                  <a:extLst>
                    <a:ext uri="{FF2B5EF4-FFF2-40B4-BE49-F238E27FC236}">
                      <a16:creationId xmlns:a16="http://schemas.microsoft.com/office/drawing/2014/main" id="{89ECF7BB-B152-E643-8A69-CAA748091C6A}"/>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4C4A0605-DA00-6343-894D-2A8571DADFB5}"/>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id="{61D52157-166C-1B4E-95A8-965B7EC3DED6}"/>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0BA5E48-870C-3A4D-8D3E-BE5BBC1C8C12}"/>
                  </a:ext>
                </a:extLst>
              </p:cNvPr>
              <p:cNvGrpSpPr/>
              <p:nvPr/>
            </p:nvGrpSpPr>
            <p:grpSpPr>
              <a:xfrm>
                <a:off x="3161798" y="4023340"/>
                <a:ext cx="2382520" cy="52070"/>
                <a:chOff x="1618593" y="1191829"/>
                <a:chExt cx="2382520" cy="52070"/>
              </a:xfrm>
            </p:grpSpPr>
            <p:sp>
              <p:nvSpPr>
                <p:cNvPr id="162" name="Oval 161">
                  <a:extLst>
                    <a:ext uri="{FF2B5EF4-FFF2-40B4-BE49-F238E27FC236}">
                      <a16:creationId xmlns:a16="http://schemas.microsoft.com/office/drawing/2014/main" id="{866DE0F3-6DA5-C54C-851D-70824F938B4C}"/>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63" name="Straight Connector 162">
                  <a:extLst>
                    <a:ext uri="{FF2B5EF4-FFF2-40B4-BE49-F238E27FC236}">
                      <a16:creationId xmlns:a16="http://schemas.microsoft.com/office/drawing/2014/main" id="{AB27A967-80B1-D44D-B7F6-41EDD07B811D}"/>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11A1835B-E69D-4547-A522-A8E3B2C5783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9" name="Group 38">
              <a:extLst>
                <a:ext uri="{FF2B5EF4-FFF2-40B4-BE49-F238E27FC236}">
                  <a16:creationId xmlns:a16="http://schemas.microsoft.com/office/drawing/2014/main" id="{0E4CFE0F-CEAE-0A4F-AC83-AF2C70E8F296}"/>
                </a:ext>
              </a:extLst>
            </p:cNvPr>
            <p:cNvGrpSpPr/>
            <p:nvPr/>
          </p:nvGrpSpPr>
          <p:grpSpPr>
            <a:xfrm>
              <a:off x="4338171" y="1685298"/>
              <a:ext cx="1206115" cy="1069851"/>
              <a:chOff x="3155293" y="1686517"/>
              <a:chExt cx="2389025" cy="2389482"/>
            </a:xfrm>
          </p:grpSpPr>
          <p:grpSp>
            <p:nvGrpSpPr>
              <p:cNvPr id="142" name="Group 141">
                <a:extLst>
                  <a:ext uri="{FF2B5EF4-FFF2-40B4-BE49-F238E27FC236}">
                    <a16:creationId xmlns:a16="http://schemas.microsoft.com/office/drawing/2014/main" id="{96478C05-C6B9-8747-B92B-1034D0D8F08A}"/>
                  </a:ext>
                </a:extLst>
              </p:cNvPr>
              <p:cNvGrpSpPr/>
              <p:nvPr/>
            </p:nvGrpSpPr>
            <p:grpSpPr>
              <a:xfrm>
                <a:off x="3155293" y="1687129"/>
                <a:ext cx="2382520" cy="52070"/>
                <a:chOff x="1618593" y="1191829"/>
                <a:chExt cx="2382520" cy="52070"/>
              </a:xfrm>
            </p:grpSpPr>
            <p:sp>
              <p:nvSpPr>
                <p:cNvPr id="155" name="Oval 154">
                  <a:extLst>
                    <a:ext uri="{FF2B5EF4-FFF2-40B4-BE49-F238E27FC236}">
                      <a16:creationId xmlns:a16="http://schemas.microsoft.com/office/drawing/2014/main" id="{528B810F-DBD6-EA49-938C-ACE7FE056D07}"/>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81C17893-FA9F-2E48-9646-9867357EB50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7" name="Oval 156">
                  <a:extLst>
                    <a:ext uri="{FF2B5EF4-FFF2-40B4-BE49-F238E27FC236}">
                      <a16:creationId xmlns:a16="http://schemas.microsoft.com/office/drawing/2014/main" id="{CF12844C-9079-8B4F-A51C-47E47281264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F18AE709-D458-3044-BCBD-AFACE200634D}"/>
                  </a:ext>
                </a:extLst>
              </p:cNvPr>
              <p:cNvGrpSpPr/>
              <p:nvPr/>
            </p:nvGrpSpPr>
            <p:grpSpPr>
              <a:xfrm rot="5400000">
                <a:off x="1990068" y="2858704"/>
                <a:ext cx="2382520" cy="52070"/>
                <a:chOff x="1618593" y="1191829"/>
                <a:chExt cx="2382520" cy="52070"/>
              </a:xfrm>
            </p:grpSpPr>
            <p:sp>
              <p:nvSpPr>
                <p:cNvPr id="152" name="Oval 151">
                  <a:extLst>
                    <a:ext uri="{FF2B5EF4-FFF2-40B4-BE49-F238E27FC236}">
                      <a16:creationId xmlns:a16="http://schemas.microsoft.com/office/drawing/2014/main" id="{19AC64C7-0DF1-FB4C-8648-21D609EACB14}"/>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0B943F56-765B-D04E-ACF8-FA7C37BC09CF}"/>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E22AFB1A-96E4-DC40-9BC0-F54D3BB24114}"/>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CF13BB45-C818-F044-A03B-E081F13E5957}"/>
                  </a:ext>
                </a:extLst>
              </p:cNvPr>
              <p:cNvGrpSpPr/>
              <p:nvPr/>
            </p:nvGrpSpPr>
            <p:grpSpPr>
              <a:xfrm rot="5400000">
                <a:off x="4326868" y="2851742"/>
                <a:ext cx="2382520" cy="52070"/>
                <a:chOff x="1618593" y="1191829"/>
                <a:chExt cx="2382520" cy="52070"/>
              </a:xfrm>
            </p:grpSpPr>
            <p:sp>
              <p:nvSpPr>
                <p:cNvPr id="149" name="Oval 148">
                  <a:extLst>
                    <a:ext uri="{FF2B5EF4-FFF2-40B4-BE49-F238E27FC236}">
                      <a16:creationId xmlns:a16="http://schemas.microsoft.com/office/drawing/2014/main" id="{713F9141-A8D2-9447-B3B2-97DB1DFA26B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20AC0B2F-6240-0244-8620-88F9A25DB4F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7EA91E18-0093-F34B-AB61-1A4C52777BB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82B7E2A0-E0D2-E649-A88E-919B3CA23750}"/>
                  </a:ext>
                </a:extLst>
              </p:cNvPr>
              <p:cNvGrpSpPr/>
              <p:nvPr/>
            </p:nvGrpSpPr>
            <p:grpSpPr>
              <a:xfrm>
                <a:off x="3161798" y="4023340"/>
                <a:ext cx="2382520" cy="52070"/>
                <a:chOff x="1618593" y="1191829"/>
                <a:chExt cx="2382520" cy="52070"/>
              </a:xfrm>
            </p:grpSpPr>
            <p:sp>
              <p:nvSpPr>
                <p:cNvPr id="146" name="Oval 145">
                  <a:extLst>
                    <a:ext uri="{FF2B5EF4-FFF2-40B4-BE49-F238E27FC236}">
                      <a16:creationId xmlns:a16="http://schemas.microsoft.com/office/drawing/2014/main" id="{6B24C516-87C2-1C4C-AA47-D4128A995611}"/>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47" name="Straight Connector 146">
                  <a:extLst>
                    <a:ext uri="{FF2B5EF4-FFF2-40B4-BE49-F238E27FC236}">
                      <a16:creationId xmlns:a16="http://schemas.microsoft.com/office/drawing/2014/main" id="{8D98F45B-3A2C-594A-88E0-C2DDE9E83D83}"/>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E9C73F4B-7812-8240-B32A-5A155098E161}"/>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0" name="Group 39">
              <a:extLst>
                <a:ext uri="{FF2B5EF4-FFF2-40B4-BE49-F238E27FC236}">
                  <a16:creationId xmlns:a16="http://schemas.microsoft.com/office/drawing/2014/main" id="{200254FD-F3F6-C944-AB66-1B6FAC53611E}"/>
                </a:ext>
              </a:extLst>
            </p:cNvPr>
            <p:cNvGrpSpPr/>
            <p:nvPr/>
          </p:nvGrpSpPr>
          <p:grpSpPr>
            <a:xfrm>
              <a:off x="4336747" y="2734134"/>
              <a:ext cx="1206115" cy="1069851"/>
              <a:chOff x="3155293" y="1686517"/>
              <a:chExt cx="2389025" cy="2389482"/>
            </a:xfrm>
          </p:grpSpPr>
          <p:grpSp>
            <p:nvGrpSpPr>
              <p:cNvPr id="126" name="Group 125">
                <a:extLst>
                  <a:ext uri="{FF2B5EF4-FFF2-40B4-BE49-F238E27FC236}">
                    <a16:creationId xmlns:a16="http://schemas.microsoft.com/office/drawing/2014/main" id="{A2FC9F72-10EB-A947-B86F-8108B13D8390}"/>
                  </a:ext>
                </a:extLst>
              </p:cNvPr>
              <p:cNvGrpSpPr/>
              <p:nvPr/>
            </p:nvGrpSpPr>
            <p:grpSpPr>
              <a:xfrm>
                <a:off x="3155293" y="1687129"/>
                <a:ext cx="2382520" cy="52070"/>
                <a:chOff x="1618593" y="1191829"/>
                <a:chExt cx="2382520" cy="52070"/>
              </a:xfrm>
            </p:grpSpPr>
            <p:sp>
              <p:nvSpPr>
                <p:cNvPr id="139" name="Oval 138">
                  <a:extLst>
                    <a:ext uri="{FF2B5EF4-FFF2-40B4-BE49-F238E27FC236}">
                      <a16:creationId xmlns:a16="http://schemas.microsoft.com/office/drawing/2014/main" id="{C49AD102-A3E2-784C-A718-7B7FDD4646DF}"/>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36FABBB3-1F3B-074B-908C-8EA484B431C1}"/>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9EAF5584-942A-0248-BC4F-BE1394E213E3}"/>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03F7E3DA-DF21-D24C-983B-87686A772B81}"/>
                  </a:ext>
                </a:extLst>
              </p:cNvPr>
              <p:cNvGrpSpPr/>
              <p:nvPr/>
            </p:nvGrpSpPr>
            <p:grpSpPr>
              <a:xfrm rot="5400000">
                <a:off x="1990068" y="2858704"/>
                <a:ext cx="2382520" cy="52070"/>
                <a:chOff x="1618593" y="1191829"/>
                <a:chExt cx="2382520" cy="52070"/>
              </a:xfrm>
            </p:grpSpPr>
            <p:sp>
              <p:nvSpPr>
                <p:cNvPr id="136" name="Oval 135">
                  <a:extLst>
                    <a:ext uri="{FF2B5EF4-FFF2-40B4-BE49-F238E27FC236}">
                      <a16:creationId xmlns:a16="http://schemas.microsoft.com/office/drawing/2014/main" id="{4CBE4E9F-7C16-EE4F-BFA1-67F6E998822E}"/>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1EB303F4-B297-784B-94E2-9D31971D3C37}"/>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939C7856-641B-8745-90FB-59CC29A78C83}"/>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75B2371D-14BD-CE45-A89F-7EEB156D2A97}"/>
                  </a:ext>
                </a:extLst>
              </p:cNvPr>
              <p:cNvGrpSpPr/>
              <p:nvPr/>
            </p:nvGrpSpPr>
            <p:grpSpPr>
              <a:xfrm rot="5400000">
                <a:off x="4326868" y="2851742"/>
                <a:ext cx="2382520" cy="52070"/>
                <a:chOff x="1618593" y="1191829"/>
                <a:chExt cx="2382520" cy="52070"/>
              </a:xfrm>
            </p:grpSpPr>
            <p:sp>
              <p:nvSpPr>
                <p:cNvPr id="133" name="Oval 132">
                  <a:extLst>
                    <a:ext uri="{FF2B5EF4-FFF2-40B4-BE49-F238E27FC236}">
                      <a16:creationId xmlns:a16="http://schemas.microsoft.com/office/drawing/2014/main" id="{EF41389C-70D4-E748-B0F7-9F7ABA20725C}"/>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5BB124DF-5ABC-5B42-B46B-89281B14F3F1}"/>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3D1D05FF-5D99-7B41-A298-F47BBEB45D59}"/>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5E2E2E1-A93A-0A40-AB40-F7B584B9BC0B}"/>
                  </a:ext>
                </a:extLst>
              </p:cNvPr>
              <p:cNvGrpSpPr/>
              <p:nvPr/>
            </p:nvGrpSpPr>
            <p:grpSpPr>
              <a:xfrm>
                <a:off x="3161798" y="4023340"/>
                <a:ext cx="2382520" cy="52070"/>
                <a:chOff x="1618593" y="1191829"/>
                <a:chExt cx="2382520" cy="52070"/>
              </a:xfrm>
            </p:grpSpPr>
            <p:sp>
              <p:nvSpPr>
                <p:cNvPr id="130" name="Oval 129">
                  <a:extLst>
                    <a:ext uri="{FF2B5EF4-FFF2-40B4-BE49-F238E27FC236}">
                      <a16:creationId xmlns:a16="http://schemas.microsoft.com/office/drawing/2014/main" id="{D297DEDA-B825-E549-8628-555B3AF956A2}"/>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31" name="Straight Connector 130">
                  <a:extLst>
                    <a:ext uri="{FF2B5EF4-FFF2-40B4-BE49-F238E27FC236}">
                      <a16:creationId xmlns:a16="http://schemas.microsoft.com/office/drawing/2014/main" id="{62E21BAB-3B4E-E849-B944-6F169AD2524A}"/>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10A74949-9379-244E-807C-6F2DF3460AC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1" name="Group 40">
              <a:extLst>
                <a:ext uri="{FF2B5EF4-FFF2-40B4-BE49-F238E27FC236}">
                  <a16:creationId xmlns:a16="http://schemas.microsoft.com/office/drawing/2014/main" id="{FB101B54-1E06-A341-A7F9-03DAFDBAE11E}"/>
                </a:ext>
              </a:extLst>
            </p:cNvPr>
            <p:cNvGrpSpPr/>
            <p:nvPr/>
          </p:nvGrpSpPr>
          <p:grpSpPr>
            <a:xfrm>
              <a:off x="4342013" y="3775904"/>
              <a:ext cx="1206115" cy="1069851"/>
              <a:chOff x="3155293" y="1686517"/>
              <a:chExt cx="2389025" cy="2389482"/>
            </a:xfrm>
          </p:grpSpPr>
          <p:grpSp>
            <p:nvGrpSpPr>
              <p:cNvPr id="110" name="Group 109">
                <a:extLst>
                  <a:ext uri="{FF2B5EF4-FFF2-40B4-BE49-F238E27FC236}">
                    <a16:creationId xmlns:a16="http://schemas.microsoft.com/office/drawing/2014/main" id="{B0F50457-25C4-E749-A4AB-11B04ADA8BE1}"/>
                  </a:ext>
                </a:extLst>
              </p:cNvPr>
              <p:cNvGrpSpPr/>
              <p:nvPr/>
            </p:nvGrpSpPr>
            <p:grpSpPr>
              <a:xfrm>
                <a:off x="3155293" y="1687129"/>
                <a:ext cx="2382520" cy="52070"/>
                <a:chOff x="1618593" y="1191829"/>
                <a:chExt cx="2382520" cy="52070"/>
              </a:xfrm>
            </p:grpSpPr>
            <p:sp>
              <p:nvSpPr>
                <p:cNvPr id="123" name="Oval 122">
                  <a:extLst>
                    <a:ext uri="{FF2B5EF4-FFF2-40B4-BE49-F238E27FC236}">
                      <a16:creationId xmlns:a16="http://schemas.microsoft.com/office/drawing/2014/main" id="{83F5E086-7851-5040-8E99-A4FE1F62A26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CCFB6913-2FD1-2E42-8318-C2C070184074}"/>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572F0AB8-F5A3-5342-93EA-817BDB3BCF1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ADD948FF-CADF-0D4A-8D14-29888BF7FAEA}"/>
                  </a:ext>
                </a:extLst>
              </p:cNvPr>
              <p:cNvGrpSpPr/>
              <p:nvPr/>
            </p:nvGrpSpPr>
            <p:grpSpPr>
              <a:xfrm rot="5400000">
                <a:off x="1990068" y="2858704"/>
                <a:ext cx="2382520" cy="52070"/>
                <a:chOff x="1618593" y="1191829"/>
                <a:chExt cx="2382520" cy="52070"/>
              </a:xfrm>
            </p:grpSpPr>
            <p:sp>
              <p:nvSpPr>
                <p:cNvPr id="120" name="Oval 119">
                  <a:extLst>
                    <a:ext uri="{FF2B5EF4-FFF2-40B4-BE49-F238E27FC236}">
                      <a16:creationId xmlns:a16="http://schemas.microsoft.com/office/drawing/2014/main" id="{FE997C3A-C39D-DB48-8E6F-CAEE3047E54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3AE42ED3-F741-FE40-B9B0-730DF7E7936A}"/>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9BA4B2F1-C191-6C4C-ABE1-BC46CD87E92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F57A2DFF-D9FF-9744-A1F0-7C3FB94A768D}"/>
                  </a:ext>
                </a:extLst>
              </p:cNvPr>
              <p:cNvGrpSpPr/>
              <p:nvPr/>
            </p:nvGrpSpPr>
            <p:grpSpPr>
              <a:xfrm rot="5400000">
                <a:off x="4326868" y="2851742"/>
                <a:ext cx="2382520" cy="52070"/>
                <a:chOff x="1618593" y="1191829"/>
                <a:chExt cx="2382520" cy="52070"/>
              </a:xfrm>
            </p:grpSpPr>
            <p:sp>
              <p:nvSpPr>
                <p:cNvPr id="117" name="Oval 116">
                  <a:extLst>
                    <a:ext uri="{FF2B5EF4-FFF2-40B4-BE49-F238E27FC236}">
                      <a16:creationId xmlns:a16="http://schemas.microsoft.com/office/drawing/2014/main" id="{3D6A9A30-8EC9-124A-A5D3-A0F4B3AF74A4}"/>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DEDB7980-DDA6-8249-BD55-B3226A2628E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469DC2BA-F00B-D04A-8EFD-523FE16C22D9}"/>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1A25223-4419-C74E-8F74-ABE63210BD21}"/>
                  </a:ext>
                </a:extLst>
              </p:cNvPr>
              <p:cNvGrpSpPr/>
              <p:nvPr/>
            </p:nvGrpSpPr>
            <p:grpSpPr>
              <a:xfrm>
                <a:off x="3161798" y="4023340"/>
                <a:ext cx="2382520" cy="52070"/>
                <a:chOff x="1618593" y="1191829"/>
                <a:chExt cx="2382520" cy="52070"/>
              </a:xfrm>
            </p:grpSpPr>
            <p:sp>
              <p:nvSpPr>
                <p:cNvPr id="114" name="Oval 113">
                  <a:extLst>
                    <a:ext uri="{FF2B5EF4-FFF2-40B4-BE49-F238E27FC236}">
                      <a16:creationId xmlns:a16="http://schemas.microsoft.com/office/drawing/2014/main" id="{1069DA7E-DCE4-4B4B-9838-FA2EC0FDE912}"/>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5" name="Straight Connector 114">
                  <a:extLst>
                    <a:ext uri="{FF2B5EF4-FFF2-40B4-BE49-F238E27FC236}">
                      <a16:creationId xmlns:a16="http://schemas.microsoft.com/office/drawing/2014/main" id="{01FB8C3F-AA45-4148-9111-344E5597D6DE}"/>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A0CF4F65-C457-FD4C-AF47-F7338393407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2" name="Group 41">
              <a:extLst>
                <a:ext uri="{FF2B5EF4-FFF2-40B4-BE49-F238E27FC236}">
                  <a16:creationId xmlns:a16="http://schemas.microsoft.com/office/drawing/2014/main" id="{47A3847A-FF82-4541-8104-58EEA0B9A67E}"/>
                </a:ext>
              </a:extLst>
            </p:cNvPr>
            <p:cNvGrpSpPr/>
            <p:nvPr/>
          </p:nvGrpSpPr>
          <p:grpSpPr>
            <a:xfrm>
              <a:off x="3961743" y="3520771"/>
              <a:ext cx="2389356" cy="2389766"/>
              <a:chOff x="3155293" y="1686517"/>
              <a:chExt cx="2389025" cy="2389482"/>
            </a:xfrm>
          </p:grpSpPr>
          <p:grpSp>
            <p:nvGrpSpPr>
              <p:cNvPr id="94" name="Group 93">
                <a:extLst>
                  <a:ext uri="{FF2B5EF4-FFF2-40B4-BE49-F238E27FC236}">
                    <a16:creationId xmlns:a16="http://schemas.microsoft.com/office/drawing/2014/main" id="{D09CB1D8-A637-5E4B-9842-85C235341FA2}"/>
                  </a:ext>
                </a:extLst>
              </p:cNvPr>
              <p:cNvGrpSpPr/>
              <p:nvPr/>
            </p:nvGrpSpPr>
            <p:grpSpPr>
              <a:xfrm>
                <a:off x="3155293" y="1687129"/>
                <a:ext cx="2382520" cy="52070"/>
                <a:chOff x="1618593" y="1191829"/>
                <a:chExt cx="2382520" cy="52070"/>
              </a:xfrm>
            </p:grpSpPr>
            <p:sp>
              <p:nvSpPr>
                <p:cNvPr id="107" name="Oval 106">
                  <a:extLst>
                    <a:ext uri="{FF2B5EF4-FFF2-40B4-BE49-F238E27FC236}">
                      <a16:creationId xmlns:a16="http://schemas.microsoft.com/office/drawing/2014/main" id="{EFC436DD-58D5-7B49-BA5A-2A7018BF45C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8C2C5704-A138-BF46-8E88-FD2A14C96753}"/>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A67F5767-8C77-F844-97B6-E66970EBD610}"/>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A349E23F-E3D9-9440-B2B1-552049F088A9}"/>
                  </a:ext>
                </a:extLst>
              </p:cNvPr>
              <p:cNvGrpSpPr/>
              <p:nvPr/>
            </p:nvGrpSpPr>
            <p:grpSpPr>
              <a:xfrm rot="5400000">
                <a:off x="1990068" y="2858704"/>
                <a:ext cx="2382520" cy="52070"/>
                <a:chOff x="1618593" y="1191829"/>
                <a:chExt cx="2382520" cy="52070"/>
              </a:xfrm>
            </p:grpSpPr>
            <p:sp>
              <p:nvSpPr>
                <p:cNvPr id="104" name="Oval 103">
                  <a:extLst>
                    <a:ext uri="{FF2B5EF4-FFF2-40B4-BE49-F238E27FC236}">
                      <a16:creationId xmlns:a16="http://schemas.microsoft.com/office/drawing/2014/main" id="{65AD6ECF-8328-D34D-BB75-F4616185230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35DBF3BB-7E10-234E-84D8-CA590C0919F7}"/>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B40FD0AF-7AF0-B041-A997-232EA5D85248}"/>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19627D49-FFAF-D74E-8322-82B19AD108C3}"/>
                  </a:ext>
                </a:extLst>
              </p:cNvPr>
              <p:cNvGrpSpPr/>
              <p:nvPr/>
            </p:nvGrpSpPr>
            <p:grpSpPr>
              <a:xfrm rot="5400000">
                <a:off x="4326868" y="2851742"/>
                <a:ext cx="2382520" cy="52070"/>
                <a:chOff x="1618593" y="1191829"/>
                <a:chExt cx="2382520" cy="52070"/>
              </a:xfrm>
            </p:grpSpPr>
            <p:sp>
              <p:nvSpPr>
                <p:cNvPr id="101" name="Oval 100">
                  <a:extLst>
                    <a:ext uri="{FF2B5EF4-FFF2-40B4-BE49-F238E27FC236}">
                      <a16:creationId xmlns:a16="http://schemas.microsoft.com/office/drawing/2014/main" id="{3DC33857-D157-A644-8F6C-664D49B1F656}"/>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98F21453-9412-B941-A56F-DCF6D77C4C44}"/>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F6B9257-E2F9-6E4F-87AA-0DF8866D42D2}"/>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A18547E5-CF78-9749-B306-70734AB406B6}"/>
                  </a:ext>
                </a:extLst>
              </p:cNvPr>
              <p:cNvGrpSpPr/>
              <p:nvPr/>
            </p:nvGrpSpPr>
            <p:grpSpPr>
              <a:xfrm>
                <a:off x="3161798" y="4023340"/>
                <a:ext cx="2382520" cy="52070"/>
                <a:chOff x="1618593" y="1191829"/>
                <a:chExt cx="2382520" cy="52070"/>
              </a:xfrm>
            </p:grpSpPr>
            <p:sp>
              <p:nvSpPr>
                <p:cNvPr id="98" name="Oval 97">
                  <a:extLst>
                    <a:ext uri="{FF2B5EF4-FFF2-40B4-BE49-F238E27FC236}">
                      <a16:creationId xmlns:a16="http://schemas.microsoft.com/office/drawing/2014/main" id="{2DAF64BD-E834-5B42-92B9-EF6A24798111}"/>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9" name="Straight Connector 98">
                  <a:extLst>
                    <a:ext uri="{FF2B5EF4-FFF2-40B4-BE49-F238E27FC236}">
                      <a16:creationId xmlns:a16="http://schemas.microsoft.com/office/drawing/2014/main" id="{50FD8DB2-D223-144A-9993-869132D7B13C}"/>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A8ED772F-F05B-954D-B213-18E928C3D298}"/>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3" name="Group 42">
              <a:extLst>
                <a:ext uri="{FF2B5EF4-FFF2-40B4-BE49-F238E27FC236}">
                  <a16:creationId xmlns:a16="http://schemas.microsoft.com/office/drawing/2014/main" id="{E4178762-CA9C-A044-812A-24CF7BC0356F}"/>
                </a:ext>
              </a:extLst>
            </p:cNvPr>
            <p:cNvGrpSpPr/>
            <p:nvPr/>
          </p:nvGrpSpPr>
          <p:grpSpPr>
            <a:xfrm>
              <a:off x="3955238" y="1190344"/>
              <a:ext cx="2389356" cy="2389766"/>
              <a:chOff x="3155293" y="1686517"/>
              <a:chExt cx="2389025" cy="2389482"/>
            </a:xfrm>
          </p:grpSpPr>
          <p:grpSp>
            <p:nvGrpSpPr>
              <p:cNvPr id="78" name="Group 77">
                <a:extLst>
                  <a:ext uri="{FF2B5EF4-FFF2-40B4-BE49-F238E27FC236}">
                    <a16:creationId xmlns:a16="http://schemas.microsoft.com/office/drawing/2014/main" id="{20BEE0F5-E607-2449-934D-F7803BF05B31}"/>
                  </a:ext>
                </a:extLst>
              </p:cNvPr>
              <p:cNvGrpSpPr/>
              <p:nvPr/>
            </p:nvGrpSpPr>
            <p:grpSpPr>
              <a:xfrm>
                <a:off x="3155293" y="1687129"/>
                <a:ext cx="2382520" cy="52070"/>
                <a:chOff x="1618593" y="1191829"/>
                <a:chExt cx="2382520" cy="52070"/>
              </a:xfrm>
            </p:grpSpPr>
            <p:sp>
              <p:nvSpPr>
                <p:cNvPr id="91" name="Oval 90">
                  <a:extLst>
                    <a:ext uri="{FF2B5EF4-FFF2-40B4-BE49-F238E27FC236}">
                      <a16:creationId xmlns:a16="http://schemas.microsoft.com/office/drawing/2014/main" id="{F55C8D81-EBDD-E743-877B-902D207D714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80BDE5D0-AA00-8A45-BF10-CA9A1E91DB66}"/>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AB885DE7-1810-154D-81B6-EAE5FEB060B7}"/>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A730803D-9A1E-954A-8118-7C5537D39F07}"/>
                  </a:ext>
                </a:extLst>
              </p:cNvPr>
              <p:cNvGrpSpPr/>
              <p:nvPr/>
            </p:nvGrpSpPr>
            <p:grpSpPr>
              <a:xfrm rot="5400000">
                <a:off x="1990068" y="2858704"/>
                <a:ext cx="2382520" cy="52070"/>
                <a:chOff x="1618593" y="1191829"/>
                <a:chExt cx="2382520" cy="52070"/>
              </a:xfrm>
            </p:grpSpPr>
            <p:sp>
              <p:nvSpPr>
                <p:cNvPr id="88" name="Oval 87">
                  <a:extLst>
                    <a:ext uri="{FF2B5EF4-FFF2-40B4-BE49-F238E27FC236}">
                      <a16:creationId xmlns:a16="http://schemas.microsoft.com/office/drawing/2014/main" id="{F0F34F2F-0B0E-7948-AD09-7A21F41DB97B}"/>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13D38496-3105-9642-8606-0794356E82A7}"/>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E588D27-4619-9943-9CF5-10727CA08F34}"/>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A7CBDCD3-3146-1D4E-8252-A94B05655B24}"/>
                  </a:ext>
                </a:extLst>
              </p:cNvPr>
              <p:cNvGrpSpPr/>
              <p:nvPr/>
            </p:nvGrpSpPr>
            <p:grpSpPr>
              <a:xfrm rot="5400000">
                <a:off x="4326868" y="2851742"/>
                <a:ext cx="2382520" cy="52070"/>
                <a:chOff x="1618593" y="1191829"/>
                <a:chExt cx="2382520" cy="52070"/>
              </a:xfrm>
            </p:grpSpPr>
            <p:sp>
              <p:nvSpPr>
                <p:cNvPr id="85" name="Oval 84">
                  <a:extLst>
                    <a:ext uri="{FF2B5EF4-FFF2-40B4-BE49-F238E27FC236}">
                      <a16:creationId xmlns:a16="http://schemas.microsoft.com/office/drawing/2014/main" id="{ACEF2722-D014-D645-AAE8-B54E5395447A}"/>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829EB170-93A5-0541-90CD-E24278163CC1}"/>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006900A9-BCDF-294E-A3A0-065EA2D0A1A6}"/>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7695535A-5AB9-C344-87D6-919E123DE15D}"/>
                  </a:ext>
                </a:extLst>
              </p:cNvPr>
              <p:cNvGrpSpPr/>
              <p:nvPr/>
            </p:nvGrpSpPr>
            <p:grpSpPr>
              <a:xfrm>
                <a:off x="3161798" y="4023340"/>
                <a:ext cx="2382520" cy="52070"/>
                <a:chOff x="1618593" y="1191829"/>
                <a:chExt cx="2382520" cy="52070"/>
              </a:xfrm>
            </p:grpSpPr>
            <p:sp>
              <p:nvSpPr>
                <p:cNvPr id="82" name="Oval 81">
                  <a:extLst>
                    <a:ext uri="{FF2B5EF4-FFF2-40B4-BE49-F238E27FC236}">
                      <a16:creationId xmlns:a16="http://schemas.microsoft.com/office/drawing/2014/main" id="{5FF2FAFD-608F-2F41-B2FA-B0B653C8D18B}"/>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83" name="Straight Connector 82">
                  <a:extLst>
                    <a:ext uri="{FF2B5EF4-FFF2-40B4-BE49-F238E27FC236}">
                      <a16:creationId xmlns:a16="http://schemas.microsoft.com/office/drawing/2014/main" id="{8CB79663-0D51-9341-8499-6C9A4E03C2E0}"/>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91B6B996-194F-5F49-A990-3D752EF5C80D}"/>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sp>
          <p:nvSpPr>
            <p:cNvPr id="44" name="Oval 43">
              <a:extLst>
                <a:ext uri="{FF2B5EF4-FFF2-40B4-BE49-F238E27FC236}">
                  <a16:creationId xmlns:a16="http://schemas.microsoft.com/office/drawing/2014/main" id="{F3D9F424-CF88-F146-9298-A6FCB5AD85F0}"/>
                </a:ext>
              </a:extLst>
            </p:cNvPr>
            <p:cNvSpPr>
              <a:spLocks noChangeAspect="1"/>
            </p:cNvSpPr>
            <p:nvPr/>
          </p:nvSpPr>
          <p:spPr>
            <a:xfrm rot="5400000">
              <a:off x="3127391" y="2695658"/>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AB1E23B5-97B0-9540-8AAD-9E501F4DFC54}"/>
                </a:ext>
              </a:extLst>
            </p:cNvPr>
            <p:cNvSpPr>
              <a:spLocks noChangeAspect="1"/>
            </p:cNvSpPr>
            <p:nvPr/>
          </p:nvSpPr>
          <p:spPr>
            <a:xfrm rot="5400000">
              <a:off x="3119209" y="3741879"/>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F3D8F298-FC86-E443-8DCE-BC0BB338079C}"/>
                </a:ext>
              </a:extLst>
            </p:cNvPr>
            <p:cNvSpPr>
              <a:spLocks noChangeAspect="1"/>
            </p:cNvSpPr>
            <p:nvPr/>
          </p:nvSpPr>
          <p:spPr>
            <a:xfrm rot="5400000">
              <a:off x="3119209" y="4788947"/>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D305E63-0A66-0F4A-8E97-330025805F0B}"/>
                </a:ext>
              </a:extLst>
            </p:cNvPr>
            <p:cNvSpPr>
              <a:spLocks noChangeAspect="1"/>
            </p:cNvSpPr>
            <p:nvPr/>
          </p:nvSpPr>
          <p:spPr>
            <a:xfrm rot="5400000">
              <a:off x="4307062" y="1652965"/>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FB5BA48F-AE86-9640-ACA7-3C9D552A16B3}"/>
                </a:ext>
              </a:extLst>
            </p:cNvPr>
            <p:cNvSpPr>
              <a:spLocks noChangeAspect="1"/>
            </p:cNvSpPr>
            <p:nvPr/>
          </p:nvSpPr>
          <p:spPr>
            <a:xfrm rot="5400000">
              <a:off x="4313412" y="2701686"/>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217AE2C5-F9EA-0447-B872-6157305822B7}"/>
                </a:ext>
              </a:extLst>
            </p:cNvPr>
            <p:cNvSpPr>
              <a:spLocks noChangeAspect="1"/>
            </p:cNvSpPr>
            <p:nvPr/>
          </p:nvSpPr>
          <p:spPr>
            <a:xfrm rot="5400000">
              <a:off x="4314792" y="3747472"/>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3C54054B-CD7B-D14E-B0AC-F9498483B2CA}"/>
                </a:ext>
              </a:extLst>
            </p:cNvPr>
            <p:cNvSpPr>
              <a:spLocks noChangeAspect="1"/>
            </p:cNvSpPr>
            <p:nvPr/>
          </p:nvSpPr>
          <p:spPr>
            <a:xfrm rot="5400000">
              <a:off x="4314791" y="4793025"/>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06D08EFD-287F-7343-98D0-C806CA1BEFB0}"/>
                </a:ext>
              </a:extLst>
            </p:cNvPr>
            <p:cNvSpPr>
              <a:spLocks noChangeAspect="1"/>
            </p:cNvSpPr>
            <p:nvPr/>
          </p:nvSpPr>
          <p:spPr>
            <a:xfrm rot="5400000">
              <a:off x="5497446" y="4786514"/>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4B4E2C7-CCC7-4E41-9B1E-6019E1270D91}"/>
                </a:ext>
              </a:extLst>
            </p:cNvPr>
            <p:cNvSpPr>
              <a:spLocks noChangeAspect="1"/>
            </p:cNvSpPr>
            <p:nvPr/>
          </p:nvSpPr>
          <p:spPr>
            <a:xfrm rot="5400000">
              <a:off x="5491951" y="3746579"/>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ED21BEE-E3DB-9D46-85D6-55CD9C44A7E0}"/>
                </a:ext>
              </a:extLst>
            </p:cNvPr>
            <p:cNvSpPr>
              <a:spLocks noChangeAspect="1"/>
            </p:cNvSpPr>
            <p:nvPr/>
          </p:nvSpPr>
          <p:spPr>
            <a:xfrm rot="5400000">
              <a:off x="5484010" y="2695658"/>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1C1F6850-DCE0-5444-9052-BD4F9371109A}"/>
                </a:ext>
              </a:extLst>
            </p:cNvPr>
            <p:cNvSpPr>
              <a:spLocks noChangeAspect="1"/>
            </p:cNvSpPr>
            <p:nvPr/>
          </p:nvSpPr>
          <p:spPr>
            <a:xfrm rot="5400000">
              <a:off x="5484010" y="1657437"/>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F7D840E-06B9-7749-80A7-6A0E97E56A42}"/>
                </a:ext>
              </a:extLst>
            </p:cNvPr>
            <p:cNvSpPr>
              <a:spLocks noChangeAspect="1"/>
            </p:cNvSpPr>
            <p:nvPr/>
          </p:nvSpPr>
          <p:spPr>
            <a:xfrm rot="5400000">
              <a:off x="6277679" y="117150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53041B-4662-384B-810B-96EEB6E3B753}"/>
                </a:ext>
              </a:extLst>
            </p:cNvPr>
            <p:cNvSpPr>
              <a:spLocks noChangeAspect="1"/>
            </p:cNvSpPr>
            <p:nvPr/>
          </p:nvSpPr>
          <p:spPr>
            <a:xfrm rot="5400000">
              <a:off x="6278993" y="35077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0983B9B3-59E1-1540-A708-CD84DAC104C8}"/>
                </a:ext>
              </a:extLst>
            </p:cNvPr>
            <p:cNvSpPr>
              <a:spLocks noChangeAspect="1"/>
            </p:cNvSpPr>
            <p:nvPr/>
          </p:nvSpPr>
          <p:spPr>
            <a:xfrm rot="5400000">
              <a:off x="6284029" y="58318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BD4E1F8A-A76E-C246-A12C-CE607D36C1EF}"/>
                </a:ext>
              </a:extLst>
            </p:cNvPr>
            <p:cNvSpPr>
              <a:spLocks noChangeAspect="1"/>
            </p:cNvSpPr>
            <p:nvPr/>
          </p:nvSpPr>
          <p:spPr>
            <a:xfrm rot="5400000">
              <a:off x="3951583" y="5844866"/>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4E013EC-61B2-BC41-9B03-EEF58DC7292F}"/>
                </a:ext>
              </a:extLst>
            </p:cNvPr>
            <p:cNvSpPr>
              <a:spLocks noChangeAspect="1"/>
            </p:cNvSpPr>
            <p:nvPr/>
          </p:nvSpPr>
          <p:spPr>
            <a:xfrm rot="5400000">
              <a:off x="1618594" y="5851216"/>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83C4C48-9807-614C-AC3A-2D19C4471DF7}"/>
                </a:ext>
              </a:extLst>
            </p:cNvPr>
            <p:cNvSpPr>
              <a:spLocks noChangeAspect="1"/>
            </p:cNvSpPr>
            <p:nvPr/>
          </p:nvSpPr>
          <p:spPr>
            <a:xfrm rot="5400000">
              <a:off x="1611820" y="35077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92652FEC-F6EB-2946-AF2C-05C9348FA035}"/>
                </a:ext>
              </a:extLst>
            </p:cNvPr>
            <p:cNvSpPr>
              <a:spLocks noChangeAspect="1"/>
            </p:cNvSpPr>
            <p:nvPr/>
          </p:nvSpPr>
          <p:spPr>
            <a:xfrm rot="5400000">
              <a:off x="3941847" y="350830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75ABC460-8A6C-244C-BDEC-9F5697952690}"/>
                </a:ext>
              </a:extLst>
            </p:cNvPr>
            <p:cNvSpPr>
              <a:spLocks noChangeAspect="1"/>
            </p:cNvSpPr>
            <p:nvPr/>
          </p:nvSpPr>
          <p:spPr>
            <a:xfrm rot="5400000">
              <a:off x="1605547" y="1179588"/>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44328DCF-2DB6-6247-83E0-500EF094A764}"/>
                </a:ext>
              </a:extLst>
            </p:cNvPr>
            <p:cNvSpPr>
              <a:spLocks noChangeAspect="1"/>
            </p:cNvSpPr>
            <p:nvPr/>
          </p:nvSpPr>
          <p:spPr>
            <a:xfrm rot="5400000">
              <a:off x="3935807" y="117785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7B8B0850-0EC3-6E4D-B736-1515F1492E75}"/>
                </a:ext>
              </a:extLst>
            </p:cNvPr>
            <p:cNvCxnSpPr>
              <a:cxnSpLocks/>
              <a:stCxn id="62" idx="4"/>
              <a:endCxn id="200" idx="4"/>
            </p:cNvCxnSpPr>
            <p:nvPr/>
          </p:nvCxnSpPr>
          <p:spPr>
            <a:xfrm>
              <a:off x="1605547" y="1225308"/>
              <a:ext cx="1515119" cy="469830"/>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9233052-0D34-3347-A1FC-92A4DD4F7809}"/>
                </a:ext>
              </a:extLst>
            </p:cNvPr>
            <p:cNvCxnSpPr>
              <a:cxnSpLocks/>
              <a:stCxn id="63" idx="1"/>
              <a:endCxn id="200" idx="1"/>
            </p:cNvCxnSpPr>
            <p:nvPr/>
          </p:nvCxnSpPr>
          <p:spPr>
            <a:xfrm flipH="1">
              <a:off x="3198715" y="1191250"/>
              <a:ext cx="815141" cy="471559"/>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802661B-2A48-3240-8C27-D44F48FF7566}"/>
                </a:ext>
              </a:extLst>
            </p:cNvPr>
            <p:cNvCxnSpPr>
              <a:cxnSpLocks/>
              <a:stCxn id="60" idx="5"/>
              <a:endCxn id="200" idx="5"/>
            </p:cNvCxnSpPr>
            <p:nvPr/>
          </p:nvCxnSpPr>
          <p:spPr>
            <a:xfrm flipV="1">
              <a:off x="1625211" y="1727467"/>
              <a:ext cx="1508846" cy="1858302"/>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37F2B5E-462B-6C47-81EE-AC79E7BC0BF5}"/>
                </a:ext>
              </a:extLst>
            </p:cNvPr>
            <p:cNvCxnSpPr>
              <a:cxnSpLocks/>
              <a:stCxn id="61" idx="3"/>
              <a:endCxn id="200" idx="7"/>
            </p:cNvCxnSpPr>
            <p:nvPr/>
          </p:nvCxnSpPr>
          <p:spPr>
            <a:xfrm flipH="1" flipV="1">
              <a:off x="3198715" y="1727467"/>
              <a:ext cx="756523" cy="1794233"/>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F130-69E2-EE45-B6BD-4F5B99FBFF3C}"/>
                </a:ext>
              </a:extLst>
            </p:cNvPr>
            <p:cNvCxnSpPr>
              <a:cxnSpLocks/>
            </p:cNvCxnSpPr>
            <p:nvPr/>
          </p:nvCxnSpPr>
          <p:spPr>
            <a:xfrm rot="5400000" flipV="1">
              <a:off x="2637549" y="1114469"/>
              <a:ext cx="1054673" cy="338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A614E49-2C68-AA4C-B9DB-4E068793ACB4}"/>
                </a:ext>
              </a:extLst>
            </p:cNvPr>
            <p:cNvCxnSpPr>
              <a:cxnSpLocks/>
            </p:cNvCxnSpPr>
            <p:nvPr/>
          </p:nvCxnSpPr>
          <p:spPr>
            <a:xfrm rot="5400000" flipV="1">
              <a:off x="3820840" y="1124978"/>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7BD06E7-C3D6-9049-A1E1-0232DC360811}"/>
                </a:ext>
              </a:extLst>
            </p:cNvPr>
            <p:cNvCxnSpPr>
              <a:cxnSpLocks/>
            </p:cNvCxnSpPr>
            <p:nvPr/>
          </p:nvCxnSpPr>
          <p:spPr>
            <a:xfrm rot="5400000" flipV="1">
              <a:off x="5003292" y="1153294"/>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635594-2E08-E848-A354-BDD58D350052}"/>
                </a:ext>
              </a:extLst>
            </p:cNvPr>
            <p:cNvCxnSpPr>
              <a:cxnSpLocks/>
            </p:cNvCxnSpPr>
            <p:nvPr/>
          </p:nvCxnSpPr>
          <p:spPr>
            <a:xfrm flipV="1">
              <a:off x="5537671" y="1692140"/>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BE0FEAA-42A0-1A4F-9591-5840B84E370F}"/>
                </a:ext>
              </a:extLst>
            </p:cNvPr>
            <p:cNvCxnSpPr>
              <a:cxnSpLocks/>
            </p:cNvCxnSpPr>
            <p:nvPr/>
          </p:nvCxnSpPr>
          <p:spPr>
            <a:xfrm flipV="1">
              <a:off x="5539565" y="2741378"/>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7DF7A8-C654-0B49-A3B7-DD1DF1834594}"/>
                </a:ext>
              </a:extLst>
            </p:cNvPr>
            <p:cNvCxnSpPr>
              <a:cxnSpLocks/>
            </p:cNvCxnSpPr>
            <p:nvPr/>
          </p:nvCxnSpPr>
          <p:spPr>
            <a:xfrm flipV="1">
              <a:off x="5583391" y="3787599"/>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6BB7563-06EF-C841-8799-4BA8407A123D}"/>
                </a:ext>
              </a:extLst>
            </p:cNvPr>
            <p:cNvCxnSpPr>
              <a:cxnSpLocks/>
            </p:cNvCxnSpPr>
            <p:nvPr/>
          </p:nvCxnSpPr>
          <p:spPr>
            <a:xfrm flipV="1">
              <a:off x="5575450" y="4833839"/>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CF6017C-AB6F-7E4C-B249-892FC0518879}"/>
                </a:ext>
              </a:extLst>
            </p:cNvPr>
            <p:cNvCxnSpPr>
              <a:cxnSpLocks/>
            </p:cNvCxnSpPr>
            <p:nvPr/>
          </p:nvCxnSpPr>
          <p:spPr>
            <a:xfrm rot="5400000" flipV="1">
              <a:off x="3836702" y="5323401"/>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65ACDC7-CC6C-4D4C-97ED-4DB7918C8BCE}"/>
                </a:ext>
              </a:extLst>
            </p:cNvPr>
            <p:cNvCxnSpPr>
              <a:cxnSpLocks/>
            </p:cNvCxnSpPr>
            <p:nvPr/>
          </p:nvCxnSpPr>
          <p:spPr>
            <a:xfrm rot="5400000" flipV="1">
              <a:off x="5019154" y="5351717"/>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E75482-71E7-3442-ADEE-321BD30F0B9C}"/>
                </a:ext>
              </a:extLst>
            </p:cNvPr>
            <p:cNvCxnSpPr>
              <a:cxnSpLocks/>
            </p:cNvCxnSpPr>
            <p:nvPr/>
          </p:nvCxnSpPr>
          <p:spPr>
            <a:xfrm rot="5400000" flipV="1">
              <a:off x="2637549" y="5418166"/>
              <a:ext cx="1054673" cy="338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230" name="TextBox 229">
            <a:extLst>
              <a:ext uri="{FF2B5EF4-FFF2-40B4-BE49-F238E27FC236}">
                <a16:creationId xmlns:a16="http://schemas.microsoft.com/office/drawing/2014/main" id="{DEFDAA4A-A654-9847-B561-2C935B04F619}"/>
              </a:ext>
            </a:extLst>
          </p:cNvPr>
          <p:cNvSpPr txBox="1"/>
          <p:nvPr/>
        </p:nvSpPr>
        <p:spPr>
          <a:xfrm flipH="1">
            <a:off x="9499615" y="3931248"/>
            <a:ext cx="2243469" cy="429336"/>
          </a:xfrm>
          <a:prstGeom prst="rect">
            <a:avLst/>
          </a:prstGeom>
        </p:spPr>
        <p:txBody>
          <a:bodyPr vert="horz" wrap="none" lIns="91440" tIns="45720" rIns="91440" bIns="45720" rtlCol="0">
            <a:noAutofit/>
          </a:bodyPr>
          <a:lstStyle/>
          <a:p>
            <a:pPr algn="l"/>
            <a:r>
              <a:rPr lang="en-US" dirty="0"/>
              <a:t>Constraint-based</a:t>
            </a:r>
          </a:p>
        </p:txBody>
      </p:sp>
      <p:pic>
        <p:nvPicPr>
          <p:cNvPr id="232" name="Picture 231">
            <a:extLst>
              <a:ext uri="{FF2B5EF4-FFF2-40B4-BE49-F238E27FC236}">
                <a16:creationId xmlns:a16="http://schemas.microsoft.com/office/drawing/2014/main" id="{1818D9B4-5745-6752-4474-2670010CA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630" y="4491583"/>
            <a:ext cx="2313564" cy="2057400"/>
          </a:xfrm>
          <a:prstGeom prst="rect">
            <a:avLst/>
          </a:prstGeom>
        </p:spPr>
      </p:pic>
      <p:cxnSp>
        <p:nvCxnSpPr>
          <p:cNvPr id="240" name="Straight Arrow Connector 239">
            <a:extLst>
              <a:ext uri="{FF2B5EF4-FFF2-40B4-BE49-F238E27FC236}">
                <a16:creationId xmlns:a16="http://schemas.microsoft.com/office/drawing/2014/main" id="{D91B2CB1-63B3-C6FD-0767-99B9F765E53A}"/>
              </a:ext>
            </a:extLst>
          </p:cNvPr>
          <p:cNvCxnSpPr>
            <a:cxnSpLocks/>
          </p:cNvCxnSpPr>
          <p:nvPr/>
        </p:nvCxnSpPr>
        <p:spPr bwMode="auto">
          <a:xfrm flipV="1">
            <a:off x="5596210" y="3879838"/>
            <a:ext cx="3186801" cy="1594666"/>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cxnSp>
        <p:nvCxnSpPr>
          <p:cNvPr id="4" name="Straight Connector 3">
            <a:extLst>
              <a:ext uri="{FF2B5EF4-FFF2-40B4-BE49-F238E27FC236}">
                <a16:creationId xmlns:a16="http://schemas.microsoft.com/office/drawing/2014/main" id="{382AD749-68C3-E1C6-BF00-C9D638B4D727}"/>
              </a:ext>
            </a:extLst>
          </p:cNvPr>
          <p:cNvCxnSpPr/>
          <p:nvPr/>
        </p:nvCxnSpPr>
        <p:spPr>
          <a:xfrm>
            <a:off x="2031825" y="3619420"/>
            <a:ext cx="1493860" cy="0"/>
          </a:xfrm>
          <a:prstGeom prst="line">
            <a:avLst/>
          </a:prstGeom>
          <a:ln w="825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C0EA2A4-6DFD-2953-114E-E9A5523D291B}"/>
              </a:ext>
            </a:extLst>
          </p:cNvPr>
          <p:cNvCxnSpPr/>
          <p:nvPr/>
        </p:nvCxnSpPr>
        <p:spPr>
          <a:xfrm>
            <a:off x="2044743" y="5166667"/>
            <a:ext cx="1493860" cy="0"/>
          </a:xfrm>
          <a:prstGeom prst="line">
            <a:avLst/>
          </a:prstGeom>
          <a:ln w="146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229E24-CE25-FF6A-0C32-99EEAF1B01B6}"/>
              </a:ext>
            </a:extLst>
          </p:cNvPr>
          <p:cNvCxnSpPr>
            <a:cxnSpLocks/>
          </p:cNvCxnSpPr>
          <p:nvPr/>
        </p:nvCxnSpPr>
        <p:spPr>
          <a:xfrm flipV="1">
            <a:off x="2000829" y="3570055"/>
            <a:ext cx="0" cy="1673352"/>
          </a:xfrm>
          <a:prstGeom prst="line">
            <a:avLst/>
          </a:prstGeom>
          <a:ln w="146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F8D1EE-DC0B-8134-4BAB-7A7548A7C185}"/>
              </a:ext>
            </a:extLst>
          </p:cNvPr>
          <p:cNvCxnSpPr>
            <a:cxnSpLocks/>
          </p:cNvCxnSpPr>
          <p:nvPr/>
        </p:nvCxnSpPr>
        <p:spPr>
          <a:xfrm flipV="1">
            <a:off x="3548076" y="3582973"/>
            <a:ext cx="0" cy="1673352"/>
          </a:xfrm>
          <a:prstGeom prst="line">
            <a:avLst/>
          </a:prstGeom>
          <a:ln w="146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DF5AF5-815F-E14B-9061-C99A6343FF42}"/>
              </a:ext>
            </a:extLst>
          </p:cNvPr>
          <p:cNvSpPr txBox="1"/>
          <p:nvPr/>
        </p:nvSpPr>
        <p:spPr>
          <a:xfrm>
            <a:off x="776135" y="4427874"/>
            <a:ext cx="1045230" cy="369332"/>
          </a:xfrm>
          <a:prstGeom prst="rect">
            <a:avLst/>
          </a:prstGeom>
          <a:noFill/>
        </p:spPr>
        <p:txBody>
          <a:bodyPr wrap="square" rtlCol="0">
            <a:spAutoFit/>
          </a:bodyPr>
          <a:lstStyle/>
          <a:p>
            <a:pPr algn="l"/>
            <a:r>
              <a:rPr lang="en-US" dirty="0">
                <a:solidFill>
                  <a:schemeClr val="bg1"/>
                </a:solidFill>
              </a:rPr>
              <a:t>Fringe</a:t>
            </a:r>
          </a:p>
        </p:txBody>
      </p:sp>
      <p:cxnSp>
        <p:nvCxnSpPr>
          <p:cNvPr id="233" name="Straight Arrow Connector 232">
            <a:extLst>
              <a:ext uri="{FF2B5EF4-FFF2-40B4-BE49-F238E27FC236}">
                <a16:creationId xmlns:a16="http://schemas.microsoft.com/office/drawing/2014/main" id="{84D4062B-F106-9FBA-FF25-FA407CBA51E0}"/>
              </a:ext>
            </a:extLst>
          </p:cNvPr>
          <p:cNvCxnSpPr>
            <a:cxnSpLocks/>
          </p:cNvCxnSpPr>
          <p:nvPr/>
        </p:nvCxnSpPr>
        <p:spPr bwMode="auto">
          <a:xfrm flipV="1">
            <a:off x="1159013" y="4043403"/>
            <a:ext cx="652034" cy="381917"/>
          </a:xfrm>
          <a:prstGeom prst="straightConnector1">
            <a:avLst/>
          </a:prstGeom>
          <a:solidFill>
            <a:schemeClr val="accent1"/>
          </a:solidFill>
          <a:ln w="25400" cap="flat" cmpd="sng" algn="ctr">
            <a:solidFill>
              <a:schemeClr val="accent2"/>
            </a:solidFill>
            <a:prstDash val="solid"/>
            <a:round/>
            <a:headEnd type="none" w="med" len="med"/>
            <a:tailEnd type="arrow"/>
          </a:ln>
          <a:effectLst/>
        </p:spPr>
      </p:cxnSp>
    </p:spTree>
    <p:extLst>
      <p:ext uri="{BB962C8B-B14F-4D97-AF65-F5344CB8AC3E}">
        <p14:creationId xmlns:p14="http://schemas.microsoft.com/office/powerpoint/2010/main" val="21243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4973-9BA0-4E4C-84BE-390088BE7659}"/>
              </a:ext>
            </a:extLst>
          </p:cNvPr>
          <p:cNvSpPr>
            <a:spLocks noGrp="1"/>
          </p:cNvSpPr>
          <p:nvPr>
            <p:ph type="title"/>
          </p:nvPr>
        </p:nvSpPr>
        <p:spPr/>
        <p:txBody>
          <a:bodyPr/>
          <a:lstStyle/>
          <a:p>
            <a:r>
              <a:rPr lang="en-US" dirty="0"/>
              <a:t>Objective: Overset + Volume of Fluid (VOF) </a:t>
            </a:r>
          </a:p>
        </p:txBody>
      </p:sp>
      <p:sp>
        <p:nvSpPr>
          <p:cNvPr id="3" name="Slide Number Placeholder 2">
            <a:extLst>
              <a:ext uri="{FF2B5EF4-FFF2-40B4-BE49-F238E27FC236}">
                <a16:creationId xmlns:a16="http://schemas.microsoft.com/office/drawing/2014/main" id="{E6C54F82-D14B-AA45-A7EB-4F7911171AF6}"/>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7" name="vofMol_R2_render.mp4" descr="vofMol_R2_render.mp4">
            <a:hlinkClick r:id="" action="ppaction://media"/>
            <a:extLst>
              <a:ext uri="{FF2B5EF4-FFF2-40B4-BE49-F238E27FC236}">
                <a16:creationId xmlns:a16="http://schemas.microsoft.com/office/drawing/2014/main" id="{EA940FE9-04CD-0840-8550-A97C5A787B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70777" y="261257"/>
            <a:ext cx="3517265" cy="2743200"/>
          </a:xfrm>
          <a:prstGeom prst="rect">
            <a:avLst/>
          </a:prstGeom>
        </p:spPr>
      </p:pic>
      <p:sp>
        <p:nvSpPr>
          <p:cNvPr id="5" name="Content Placeholder 4">
            <a:extLst>
              <a:ext uri="{FF2B5EF4-FFF2-40B4-BE49-F238E27FC236}">
                <a16:creationId xmlns:a16="http://schemas.microsoft.com/office/drawing/2014/main" id="{E356666F-0E5E-1DEA-A7BB-D2544CD34290}"/>
              </a:ext>
            </a:extLst>
          </p:cNvPr>
          <p:cNvSpPr>
            <a:spLocks noGrp="1"/>
          </p:cNvSpPr>
          <p:nvPr>
            <p:ph sz="quarter" idx="11"/>
          </p:nvPr>
        </p:nvSpPr>
        <p:spPr/>
        <p:txBody>
          <a:bodyPr/>
          <a:lstStyle/>
          <a:p>
            <a:pPr marL="342900" indent="-342900">
              <a:buFont typeface="Arial" panose="020B0604020202020204" pitchFamily="34" charset="0"/>
              <a:buChar char="•"/>
            </a:pPr>
            <a:r>
              <a:rPr lang="en-US" dirty="0"/>
              <a:t>Molenkamp verification case, now with overset</a:t>
            </a:r>
          </a:p>
          <a:p>
            <a:pPr marL="342900" indent="-342900">
              <a:buFont typeface="Arial" panose="020B0604020202020204" pitchFamily="34" charset="0"/>
              <a:buChar char="•"/>
            </a:pPr>
            <a:r>
              <a:rPr lang="en-US" dirty="0"/>
              <a:t>Static bubble (computed curvature)</a:t>
            </a:r>
          </a:p>
        </p:txBody>
      </p:sp>
      <p:sp>
        <p:nvSpPr>
          <p:cNvPr id="12" name="TextBox 11">
            <a:extLst>
              <a:ext uri="{FF2B5EF4-FFF2-40B4-BE49-F238E27FC236}">
                <a16:creationId xmlns:a16="http://schemas.microsoft.com/office/drawing/2014/main" id="{9675AA98-8FC6-AD34-BE25-56B72FAA9C2F}"/>
              </a:ext>
            </a:extLst>
          </p:cNvPr>
          <p:cNvSpPr txBox="1"/>
          <p:nvPr/>
        </p:nvSpPr>
        <p:spPr>
          <a:xfrm>
            <a:off x="7455061" y="6212117"/>
            <a:ext cx="0" cy="0"/>
          </a:xfrm>
          <a:prstGeom prst="rect">
            <a:avLst/>
          </a:prstGeom>
        </p:spPr>
        <p:txBody>
          <a:bodyPr vert="horz" wrap="none" lIns="91440" tIns="45720" rIns="91440" bIns="45720" rtlCol="0">
            <a:noAutofit/>
          </a:bodyPr>
          <a:lstStyle/>
          <a:p>
            <a:pPr algn="l"/>
            <a:r>
              <a:rPr lang="en-US" dirty="0"/>
              <a:t>Hex8, Tet4, and Hex8/Tet4 Balanced  Force </a:t>
            </a:r>
          </a:p>
          <a:p>
            <a:pPr algn="l"/>
            <a:r>
              <a:rPr lang="en-US" dirty="0"/>
              <a:t>static bubble; density ratio = 1000</a:t>
            </a:r>
          </a:p>
        </p:txBody>
      </p:sp>
      <p:pic>
        <p:nvPicPr>
          <p:cNvPr id="14" name="Picture 13">
            <a:extLst>
              <a:ext uri="{FF2B5EF4-FFF2-40B4-BE49-F238E27FC236}">
                <a16:creationId xmlns:a16="http://schemas.microsoft.com/office/drawing/2014/main" id="{FEDF9E9B-29F3-B3D8-C8E3-BF0EF6F2B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3165" y="4873994"/>
            <a:ext cx="1758707" cy="1371600"/>
          </a:xfrm>
          <a:prstGeom prst="rect">
            <a:avLst/>
          </a:prstGeom>
        </p:spPr>
      </p:pic>
      <p:pic>
        <p:nvPicPr>
          <p:cNvPr id="16" name="Picture 15">
            <a:extLst>
              <a:ext uri="{FF2B5EF4-FFF2-40B4-BE49-F238E27FC236}">
                <a16:creationId xmlns:a16="http://schemas.microsoft.com/office/drawing/2014/main" id="{5F5AAE19-51D9-4AE3-358B-CB43F5DF5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5126" y="3276600"/>
            <a:ext cx="1758707" cy="1371600"/>
          </a:xfrm>
          <a:prstGeom prst="rect">
            <a:avLst/>
          </a:prstGeom>
        </p:spPr>
      </p:pic>
      <p:pic>
        <p:nvPicPr>
          <p:cNvPr id="18" name="Picture 17">
            <a:extLst>
              <a:ext uri="{FF2B5EF4-FFF2-40B4-BE49-F238E27FC236}">
                <a16:creationId xmlns:a16="http://schemas.microsoft.com/office/drawing/2014/main" id="{4779A215-8E42-0A20-1B4D-35EB86582A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5125" y="4800600"/>
            <a:ext cx="1758707" cy="1371600"/>
          </a:xfrm>
          <a:prstGeom prst="rect">
            <a:avLst/>
          </a:prstGeom>
        </p:spPr>
      </p:pic>
      <p:pic>
        <p:nvPicPr>
          <p:cNvPr id="20" name="Picture 19">
            <a:extLst>
              <a:ext uri="{FF2B5EF4-FFF2-40B4-BE49-F238E27FC236}">
                <a16:creationId xmlns:a16="http://schemas.microsoft.com/office/drawing/2014/main" id="{960C366B-549D-F9FB-22CE-E37A89374C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9136" y="3253425"/>
            <a:ext cx="1758707" cy="1371600"/>
          </a:xfrm>
          <a:prstGeom prst="rect">
            <a:avLst/>
          </a:prstGeom>
        </p:spPr>
      </p:pic>
      <p:pic>
        <p:nvPicPr>
          <p:cNvPr id="32" name="Picture 31">
            <a:extLst>
              <a:ext uri="{FF2B5EF4-FFF2-40B4-BE49-F238E27FC236}">
                <a16:creationId xmlns:a16="http://schemas.microsoft.com/office/drawing/2014/main" id="{EBAAA89E-0592-D7FA-EA19-0E2B745C4500}"/>
              </a:ext>
            </a:extLst>
          </p:cNvPr>
          <p:cNvPicPr>
            <a:picLocks noChangeAspect="1"/>
          </p:cNvPicPr>
          <p:nvPr/>
        </p:nvPicPr>
        <p:blipFill rotWithShape="1">
          <a:blip r:embed="rId9">
            <a:extLst>
              <a:ext uri="{28A0092B-C50C-407E-A947-70E740481C1C}">
                <a14:useLocalDpi xmlns:a14="http://schemas.microsoft.com/office/drawing/2010/main" val="0"/>
              </a:ext>
            </a:extLst>
          </a:blip>
          <a:srcRect l="9695"/>
          <a:stretch/>
        </p:blipFill>
        <p:spPr>
          <a:xfrm>
            <a:off x="3933622" y="2234354"/>
            <a:ext cx="3412184" cy="4572000"/>
          </a:xfrm>
          <a:prstGeom prst="rect">
            <a:avLst/>
          </a:prstGeom>
        </p:spPr>
      </p:pic>
      <p:pic>
        <p:nvPicPr>
          <p:cNvPr id="34" name="Picture 33">
            <a:extLst>
              <a:ext uri="{FF2B5EF4-FFF2-40B4-BE49-F238E27FC236}">
                <a16:creationId xmlns:a16="http://schemas.microsoft.com/office/drawing/2014/main" id="{2E59453A-B05C-2457-FAE5-9941F0866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108" y="2234354"/>
            <a:ext cx="3778514" cy="4572000"/>
          </a:xfrm>
          <a:prstGeom prst="rect">
            <a:avLst/>
          </a:prstGeom>
        </p:spPr>
      </p:pic>
      <p:sp>
        <p:nvSpPr>
          <p:cNvPr id="4" name="Oval 3">
            <a:extLst>
              <a:ext uri="{FF2B5EF4-FFF2-40B4-BE49-F238E27FC236}">
                <a16:creationId xmlns:a16="http://schemas.microsoft.com/office/drawing/2014/main" id="{86EDE27E-AE92-A8FF-8A5E-3B7C026FBBD2}"/>
              </a:ext>
            </a:extLst>
          </p:cNvPr>
          <p:cNvSpPr/>
          <p:nvPr/>
        </p:nvSpPr>
        <p:spPr>
          <a:xfrm>
            <a:off x="11696700" y="326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Oval 5">
            <a:extLst>
              <a:ext uri="{FF2B5EF4-FFF2-40B4-BE49-F238E27FC236}">
                <a16:creationId xmlns:a16="http://schemas.microsoft.com/office/drawing/2014/main" id="{5E2F45DF-6F4D-F85A-0083-0ADE5404C6C5}"/>
              </a:ext>
            </a:extLst>
          </p:cNvPr>
          <p:cNvSpPr/>
          <p:nvPr/>
        </p:nvSpPr>
        <p:spPr>
          <a:xfrm>
            <a:off x="11477143"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2914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712E-6253-A900-287E-73458851725C}"/>
              </a:ext>
            </a:extLst>
          </p:cNvPr>
          <p:cNvSpPr>
            <a:spLocks noGrp="1"/>
          </p:cNvSpPr>
          <p:nvPr>
            <p:ph type="title"/>
          </p:nvPr>
        </p:nvSpPr>
        <p:spPr/>
        <p:txBody>
          <a:bodyPr/>
          <a:lstStyle/>
          <a:p>
            <a:r>
              <a:rPr lang="en-US" dirty="0"/>
              <a:t>Objective: Model Multiphase Flow (Air/Water)</a:t>
            </a:r>
          </a:p>
        </p:txBody>
      </p:sp>
      <p:sp>
        <p:nvSpPr>
          <p:cNvPr id="3" name="Slide Number Placeholder 2">
            <a:extLst>
              <a:ext uri="{FF2B5EF4-FFF2-40B4-BE49-F238E27FC236}">
                <a16:creationId xmlns:a16="http://schemas.microsoft.com/office/drawing/2014/main" id="{AA57AA78-8E86-445F-A6E2-4F9575D72C1A}"/>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7BBE7FA6-0719-CEC7-AA09-1C491E41BDD9}"/>
              </a:ext>
            </a:extLst>
          </p:cNvPr>
          <p:cNvSpPr>
            <a:spLocks noGrp="1"/>
          </p:cNvSpPr>
          <p:nvPr>
            <p:ph sz="quarter" idx="11"/>
          </p:nvPr>
        </p:nvSpPr>
        <p:spPr>
          <a:xfrm>
            <a:off x="647700" y="1409700"/>
            <a:ext cx="4091568" cy="4610100"/>
          </a:xfrm>
        </p:spPr>
        <p:txBody>
          <a:bodyPr/>
          <a:lstStyle/>
          <a:p>
            <a:r>
              <a:rPr lang="en-US" dirty="0"/>
              <a:t>Validation case of </a:t>
            </a:r>
            <a:r>
              <a:rPr lang="en-US" dirty="0" err="1"/>
              <a:t>Kleefsman</a:t>
            </a:r>
            <a:r>
              <a:rPr lang="en-US" dirty="0"/>
              <a:t> et al. ”</a:t>
            </a:r>
            <a:r>
              <a:rPr lang="en-US" i="1" dirty="0"/>
              <a:t>A volume-of-fluid based simulation method for wave impact problems”</a:t>
            </a:r>
            <a:r>
              <a:rPr lang="en-US" dirty="0"/>
              <a:t>, J. </a:t>
            </a:r>
            <a:r>
              <a:rPr lang="en-US" dirty="0" err="1"/>
              <a:t>Comput</a:t>
            </a:r>
            <a:r>
              <a:rPr lang="en-US" dirty="0"/>
              <a:t>. Phys. (2005).</a:t>
            </a:r>
          </a:p>
          <a:p>
            <a:endParaRPr lang="en-US" dirty="0"/>
          </a:p>
          <a:p>
            <a:r>
              <a:rPr lang="en-US" dirty="0"/>
              <a:t>See:</a:t>
            </a:r>
          </a:p>
          <a:p>
            <a:r>
              <a:rPr lang="en-US" dirty="0"/>
              <a:t>/laboratory/3d_hex8_dam_break</a:t>
            </a:r>
          </a:p>
          <a:p>
            <a:endParaRPr lang="en-US" dirty="0"/>
          </a:p>
        </p:txBody>
      </p:sp>
      <p:pic>
        <p:nvPicPr>
          <p:cNvPr id="5" name="R2_BF_nBF_damBreak.mp4">
            <a:hlinkClick r:id="" action="ppaction://media"/>
            <a:extLst>
              <a:ext uri="{FF2B5EF4-FFF2-40B4-BE49-F238E27FC236}">
                <a16:creationId xmlns:a16="http://schemas.microsoft.com/office/drawing/2014/main" id="{3C20690E-E1D6-4267-9131-169920A9B3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49433" y="1442187"/>
            <a:ext cx="6094867" cy="5029200"/>
          </a:xfrm>
          <a:prstGeom prst="rect">
            <a:avLst/>
          </a:prstGeom>
        </p:spPr>
      </p:pic>
    </p:spTree>
    <p:extLst>
      <p:ext uri="{BB962C8B-B14F-4D97-AF65-F5344CB8AC3E}">
        <p14:creationId xmlns:p14="http://schemas.microsoft.com/office/powerpoint/2010/main" val="324722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a:t>Validation: Unmoored </a:t>
            </a:r>
            <a:r>
              <a:rPr lang="en-US" dirty="0"/>
              <a:t>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C715ECAE-E9B2-D346-81FF-4E2BEC316FFC}"/>
              </a:ext>
            </a:extLst>
          </p:cNvPr>
          <p:cNvSpPr>
            <a:spLocks noGrp="1"/>
          </p:cNvSpPr>
          <p:nvPr>
            <p:ph sz="quarter" idx="11"/>
          </p:nvPr>
        </p:nvSpPr>
        <p:spPr>
          <a:xfrm>
            <a:off x="647700" y="1409700"/>
            <a:ext cx="5312167" cy="4610100"/>
          </a:xfrm>
        </p:spPr>
        <p:txBody>
          <a:bodyPr/>
          <a:lstStyle/>
          <a:p>
            <a:pPr marL="296863" lvl="1" indent="-285750">
              <a:spcBef>
                <a:spcPts val="900"/>
              </a:spcBef>
              <a:spcAft>
                <a:spcPts val="150"/>
              </a:spcAft>
              <a:buSzPct val="100000"/>
              <a:buFont typeface="Arial" panose="020B0604020202020204" pitchFamily="34" charset="0"/>
              <a:buChar char="•"/>
            </a:pPr>
            <a:r>
              <a:rPr lang="en-US" sz="2000" dirty="0"/>
              <a:t>Comparisons are made to experimental data from the UK Centre for Marine Energy Research (UKCMER) of the WEC vertical displacement given in </a:t>
            </a:r>
            <a:r>
              <a:rPr lang="en-US" sz="2000" dirty="0" err="1"/>
              <a:t>Ransley</a:t>
            </a:r>
            <a:r>
              <a:rPr lang="en-US" sz="2000" dirty="0"/>
              <a:t> et al., Renew. Ener. (2017) who exercised a mesh deformation construct</a:t>
            </a:r>
          </a:p>
        </p:txBody>
      </p:sp>
      <p:pic>
        <p:nvPicPr>
          <p:cNvPr id="16" name="Picture 15">
            <a:extLst>
              <a:ext uri="{FF2B5EF4-FFF2-40B4-BE49-F238E27FC236}">
                <a16:creationId xmlns:a16="http://schemas.microsoft.com/office/drawing/2014/main" id="{A6871374-8093-C642-9451-9286FABCDE9F}"/>
              </a:ext>
            </a:extLst>
          </p:cNvPr>
          <p:cNvPicPr>
            <a:picLocks noChangeAspect="1"/>
          </p:cNvPicPr>
          <p:nvPr/>
        </p:nvPicPr>
        <p:blipFill rotWithShape="1">
          <a:blip r:embed="rId2"/>
          <a:srcRect l="21207" t="4734" r="21982" b="6061"/>
          <a:stretch/>
        </p:blipFill>
        <p:spPr>
          <a:xfrm>
            <a:off x="267891" y="3714750"/>
            <a:ext cx="2528984" cy="2195112"/>
          </a:xfrm>
          <a:prstGeom prst="rect">
            <a:avLst/>
          </a:prstGeom>
        </p:spPr>
      </p:pic>
      <p:grpSp>
        <p:nvGrpSpPr>
          <p:cNvPr id="32" name="Group 31">
            <a:extLst>
              <a:ext uri="{FF2B5EF4-FFF2-40B4-BE49-F238E27FC236}">
                <a16:creationId xmlns:a16="http://schemas.microsoft.com/office/drawing/2014/main" id="{A8601800-F1B9-9540-B726-544CAE2A1369}"/>
              </a:ext>
            </a:extLst>
          </p:cNvPr>
          <p:cNvGrpSpPr>
            <a:grpSpLocks noChangeAspect="1"/>
          </p:cNvGrpSpPr>
          <p:nvPr/>
        </p:nvGrpSpPr>
        <p:grpSpPr>
          <a:xfrm>
            <a:off x="5879599" y="1339941"/>
            <a:ext cx="6521280" cy="4901184"/>
            <a:chOff x="169332" y="781547"/>
            <a:chExt cx="6525761" cy="4904552"/>
          </a:xfrm>
        </p:grpSpPr>
        <p:pic>
          <p:nvPicPr>
            <p:cNvPr id="25" name="Picture 24">
              <a:extLst>
                <a:ext uri="{FF2B5EF4-FFF2-40B4-BE49-F238E27FC236}">
                  <a16:creationId xmlns:a16="http://schemas.microsoft.com/office/drawing/2014/main" id="{4007132D-AA82-5B4C-BBBA-2B853FBF44F1}"/>
                </a:ext>
              </a:extLst>
            </p:cNvPr>
            <p:cNvPicPr>
              <a:picLocks noChangeAspect="1"/>
            </p:cNvPicPr>
            <p:nvPr/>
          </p:nvPicPr>
          <p:blipFill rotWithShape="1">
            <a:blip r:embed="rId3"/>
            <a:srcRect l="22130" t="14089" r="23599" b="17088"/>
            <a:stretch/>
          </p:blipFill>
          <p:spPr>
            <a:xfrm>
              <a:off x="169332" y="966213"/>
              <a:ext cx="6076445" cy="4719886"/>
            </a:xfrm>
            <a:prstGeom prst="rect">
              <a:avLst/>
            </a:prstGeom>
          </p:spPr>
        </p:pic>
        <p:cxnSp>
          <p:nvCxnSpPr>
            <p:cNvPr id="26" name="Straight Arrow Connector 25">
              <a:extLst>
                <a:ext uri="{FF2B5EF4-FFF2-40B4-BE49-F238E27FC236}">
                  <a16:creationId xmlns:a16="http://schemas.microsoft.com/office/drawing/2014/main" id="{16B6281D-2303-8D45-9BC7-2E626F0AFFC7}"/>
                </a:ext>
              </a:extLst>
            </p:cNvPr>
            <p:cNvCxnSpPr/>
            <p:nvPr/>
          </p:nvCxnSpPr>
          <p:spPr>
            <a:xfrm flipH="1">
              <a:off x="5812221" y="2351690"/>
              <a:ext cx="441434" cy="215462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A766FA-5E4D-A94D-B76A-45D45173BF7B}"/>
                </a:ext>
              </a:extLst>
            </p:cNvPr>
            <p:cNvSpPr txBox="1"/>
            <p:nvPr/>
          </p:nvSpPr>
          <p:spPr>
            <a:xfrm>
              <a:off x="6106513" y="3394841"/>
              <a:ext cx="588580" cy="369332"/>
            </a:xfrm>
            <a:prstGeom prst="rect">
              <a:avLst/>
            </a:prstGeom>
            <a:noFill/>
          </p:spPr>
          <p:txBody>
            <a:bodyPr wrap="square" rtlCol="0">
              <a:spAutoFit/>
            </a:bodyPr>
            <a:lstStyle/>
            <a:p>
              <a:r>
                <a:rPr lang="en-US" dirty="0"/>
                <a:t>3 m</a:t>
              </a:r>
            </a:p>
          </p:txBody>
        </p:sp>
        <p:cxnSp>
          <p:nvCxnSpPr>
            <p:cNvPr id="28" name="Straight Arrow Connector 27">
              <a:extLst>
                <a:ext uri="{FF2B5EF4-FFF2-40B4-BE49-F238E27FC236}">
                  <a16:creationId xmlns:a16="http://schemas.microsoft.com/office/drawing/2014/main" id="{2541FBD9-F8D7-C045-A3ED-23EB38251793}"/>
                </a:ext>
              </a:extLst>
            </p:cNvPr>
            <p:cNvCxnSpPr>
              <a:cxnSpLocks noChangeAspect="1"/>
            </p:cNvCxnSpPr>
            <p:nvPr/>
          </p:nvCxnSpPr>
          <p:spPr>
            <a:xfrm>
              <a:off x="3605049" y="1008987"/>
              <a:ext cx="2587090" cy="115214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1D456C-B54F-AB47-82F6-E7A520A4D832}"/>
                </a:ext>
              </a:extLst>
            </p:cNvPr>
            <p:cNvSpPr txBox="1"/>
            <p:nvPr/>
          </p:nvSpPr>
          <p:spPr>
            <a:xfrm>
              <a:off x="4850529" y="1171901"/>
              <a:ext cx="588580" cy="369332"/>
            </a:xfrm>
            <a:prstGeom prst="rect">
              <a:avLst/>
            </a:prstGeom>
            <a:noFill/>
          </p:spPr>
          <p:txBody>
            <a:bodyPr wrap="square" rtlCol="0">
              <a:spAutoFit/>
            </a:bodyPr>
            <a:lstStyle/>
            <a:p>
              <a:r>
                <a:rPr lang="en-US" dirty="0"/>
                <a:t>5 m</a:t>
              </a:r>
            </a:p>
          </p:txBody>
        </p:sp>
        <p:cxnSp>
          <p:nvCxnSpPr>
            <p:cNvPr id="30" name="Straight Arrow Connector 29">
              <a:extLst>
                <a:ext uri="{FF2B5EF4-FFF2-40B4-BE49-F238E27FC236}">
                  <a16:creationId xmlns:a16="http://schemas.microsoft.com/office/drawing/2014/main" id="{10A52474-69BB-3E42-ABEC-0108FAE80E53}"/>
                </a:ext>
              </a:extLst>
            </p:cNvPr>
            <p:cNvCxnSpPr>
              <a:cxnSpLocks/>
            </p:cNvCxnSpPr>
            <p:nvPr/>
          </p:nvCxnSpPr>
          <p:spPr>
            <a:xfrm flipV="1">
              <a:off x="303293" y="966213"/>
              <a:ext cx="3081037" cy="39034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07E4B0F-B045-2A42-833B-386CE1EA9116}"/>
                </a:ext>
              </a:extLst>
            </p:cNvPr>
            <p:cNvSpPr txBox="1"/>
            <p:nvPr/>
          </p:nvSpPr>
          <p:spPr>
            <a:xfrm>
              <a:off x="1450433" y="781547"/>
              <a:ext cx="588580" cy="369332"/>
            </a:xfrm>
            <a:prstGeom prst="rect">
              <a:avLst/>
            </a:prstGeom>
            <a:noFill/>
          </p:spPr>
          <p:txBody>
            <a:bodyPr wrap="square" rtlCol="0">
              <a:spAutoFit/>
            </a:bodyPr>
            <a:lstStyle/>
            <a:p>
              <a:r>
                <a:rPr lang="en-US" dirty="0"/>
                <a:t>5 m</a:t>
              </a:r>
            </a:p>
          </p:txBody>
        </p:sp>
      </p:grpSp>
      <p:grpSp>
        <p:nvGrpSpPr>
          <p:cNvPr id="42" name="Group 41">
            <a:extLst>
              <a:ext uri="{FF2B5EF4-FFF2-40B4-BE49-F238E27FC236}">
                <a16:creationId xmlns:a16="http://schemas.microsoft.com/office/drawing/2014/main" id="{C4CFD636-85CF-6544-93CA-7D892336FC05}"/>
              </a:ext>
            </a:extLst>
          </p:cNvPr>
          <p:cNvGrpSpPr/>
          <p:nvPr/>
        </p:nvGrpSpPr>
        <p:grpSpPr>
          <a:xfrm>
            <a:off x="2825349" y="3714750"/>
            <a:ext cx="2907205" cy="2166602"/>
            <a:chOff x="8819587" y="563067"/>
            <a:chExt cx="2907205" cy="2166602"/>
          </a:xfrm>
        </p:grpSpPr>
        <p:cxnSp>
          <p:nvCxnSpPr>
            <p:cNvPr id="33" name="Straight Connector 32">
              <a:extLst>
                <a:ext uri="{FF2B5EF4-FFF2-40B4-BE49-F238E27FC236}">
                  <a16:creationId xmlns:a16="http://schemas.microsoft.com/office/drawing/2014/main" id="{E924B3FB-EEF0-6248-A08F-E5CC14B8502E}"/>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4DC8EF-BC51-BC47-B245-FAA02167649C}"/>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50F713-AF0C-8645-A2B1-1F9DFE557B42}"/>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442740-8AC1-B24F-A68A-E2AFB4203177}"/>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37" name="TextBox 36">
              <a:extLst>
                <a:ext uri="{FF2B5EF4-FFF2-40B4-BE49-F238E27FC236}">
                  <a16:creationId xmlns:a16="http://schemas.microsoft.com/office/drawing/2014/main" id="{2F9D701E-B06A-0340-84DE-36008269212A}"/>
                </a:ext>
              </a:extLst>
            </p:cNvPr>
            <p:cNvSpPr txBox="1"/>
            <p:nvPr/>
          </p:nvSpPr>
          <p:spPr>
            <a:xfrm>
              <a:off x="10397238" y="563067"/>
              <a:ext cx="814551" cy="369332"/>
            </a:xfrm>
            <a:prstGeom prst="rect">
              <a:avLst/>
            </a:prstGeom>
            <a:noFill/>
          </p:spPr>
          <p:txBody>
            <a:bodyPr wrap="square" rtlCol="0">
              <a:spAutoFit/>
            </a:bodyPr>
            <a:lstStyle/>
            <a:p>
              <a:r>
                <a:rPr lang="en-US" dirty="0"/>
                <a:t>0.5 m</a:t>
              </a:r>
            </a:p>
          </p:txBody>
        </p:sp>
        <p:sp>
          <p:nvSpPr>
            <p:cNvPr id="38" name="TextBox 37">
              <a:extLst>
                <a:ext uri="{FF2B5EF4-FFF2-40B4-BE49-F238E27FC236}">
                  <a16:creationId xmlns:a16="http://schemas.microsoft.com/office/drawing/2014/main" id="{4AF81402-F4BC-CA4E-ACD1-889D237E23E6}"/>
                </a:ext>
              </a:extLst>
            </p:cNvPr>
            <p:cNvSpPr txBox="1"/>
            <p:nvPr/>
          </p:nvSpPr>
          <p:spPr>
            <a:xfrm>
              <a:off x="8819587" y="1178652"/>
              <a:ext cx="1030006" cy="369332"/>
            </a:xfrm>
            <a:prstGeom prst="rect">
              <a:avLst/>
            </a:prstGeom>
            <a:noFill/>
          </p:spPr>
          <p:txBody>
            <a:bodyPr wrap="square" rtlCol="0">
              <a:spAutoFit/>
            </a:bodyPr>
            <a:lstStyle/>
            <a:p>
              <a:r>
                <a:rPr lang="en-US" dirty="0"/>
                <a:t>0.25 m</a:t>
              </a:r>
            </a:p>
          </p:txBody>
        </p:sp>
        <p:cxnSp>
          <p:nvCxnSpPr>
            <p:cNvPr id="39" name="Straight Arrow Connector 38">
              <a:extLst>
                <a:ext uri="{FF2B5EF4-FFF2-40B4-BE49-F238E27FC236}">
                  <a16:creationId xmlns:a16="http://schemas.microsoft.com/office/drawing/2014/main" id="{08CB67C0-64A0-534A-96B1-69A246027A89}"/>
                </a:ext>
              </a:extLst>
            </p:cNvPr>
            <p:cNvCxnSpPr>
              <a:cxnSpLocks/>
            </p:cNvCxnSpPr>
            <p:nvPr/>
          </p:nvCxnSpPr>
          <p:spPr>
            <a:xfrm flipV="1">
              <a:off x="9690417" y="963930"/>
              <a:ext cx="0" cy="85133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AF41B48-A80E-C84B-8B43-34BC8373E470}"/>
                </a:ext>
              </a:extLst>
            </p:cNvPr>
            <p:cNvSpPr txBox="1"/>
            <p:nvPr/>
          </p:nvSpPr>
          <p:spPr>
            <a:xfrm>
              <a:off x="10696786" y="1957155"/>
              <a:ext cx="1030006" cy="369332"/>
            </a:xfrm>
            <a:prstGeom prst="rect">
              <a:avLst/>
            </a:prstGeom>
            <a:noFill/>
          </p:spPr>
          <p:txBody>
            <a:bodyPr wrap="square" rtlCol="0">
              <a:spAutoFit/>
            </a:bodyPr>
            <a:lstStyle/>
            <a:p>
              <a:r>
                <a:rPr lang="en-US" dirty="0"/>
                <a:t>0.25 m</a:t>
              </a:r>
            </a:p>
          </p:txBody>
        </p:sp>
        <p:cxnSp>
          <p:nvCxnSpPr>
            <p:cNvPr id="41" name="Straight Arrow Connector 40">
              <a:extLst>
                <a:ext uri="{FF2B5EF4-FFF2-40B4-BE49-F238E27FC236}">
                  <a16:creationId xmlns:a16="http://schemas.microsoft.com/office/drawing/2014/main" id="{EF37F721-1AD4-8345-BD58-08919B3DC724}"/>
                </a:ext>
              </a:extLst>
            </p:cNvPr>
            <p:cNvCxnSpPr>
              <a:cxnSpLocks/>
            </p:cNvCxnSpPr>
            <p:nvPr/>
          </p:nvCxnSpPr>
          <p:spPr>
            <a:xfrm>
              <a:off x="10696786" y="1857309"/>
              <a:ext cx="7878" cy="872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90750CAF-5606-0A1C-3D96-16E93F7C9C52}"/>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Oval 5">
            <a:extLst>
              <a:ext uri="{FF2B5EF4-FFF2-40B4-BE49-F238E27FC236}">
                <a16:creationId xmlns:a16="http://schemas.microsoft.com/office/drawing/2014/main" id="{8C804605-B233-161F-0E62-90C5F867EAD4}"/>
              </a:ext>
            </a:extLst>
          </p:cNvPr>
          <p:cNvSpPr/>
          <p:nvPr/>
        </p:nvSpPr>
        <p:spPr>
          <a:xfrm>
            <a:off x="11477143" y="32657"/>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 name="Oval 6">
            <a:extLst>
              <a:ext uri="{FF2B5EF4-FFF2-40B4-BE49-F238E27FC236}">
                <a16:creationId xmlns:a16="http://schemas.microsoft.com/office/drawing/2014/main" id="{DFF4FE6E-6C7A-56F0-E880-C8786093F381}"/>
              </a:ext>
            </a:extLst>
          </p:cNvPr>
          <p:cNvSpPr/>
          <p:nvPr/>
        </p:nvSpPr>
        <p:spPr>
          <a:xfrm>
            <a:off x="11585860" y="1850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32176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a:t>Validation: Unmoored </a:t>
            </a:r>
            <a:r>
              <a:rPr lang="en-US" dirty="0"/>
              <a:t>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C715ECAE-E9B2-D346-81FF-4E2BEC316FFC}"/>
              </a:ext>
            </a:extLst>
          </p:cNvPr>
          <p:cNvSpPr>
            <a:spLocks noGrp="1"/>
          </p:cNvSpPr>
          <p:nvPr>
            <p:ph sz="quarter" idx="11"/>
          </p:nvPr>
        </p:nvSpPr>
        <p:spPr>
          <a:xfrm>
            <a:off x="647701" y="1409699"/>
            <a:ext cx="5768598" cy="5187044"/>
          </a:xfrm>
        </p:spPr>
        <p:txBody>
          <a:bodyPr/>
          <a:lstStyle/>
          <a:p>
            <a:pPr marL="11113" lvl="1" indent="0">
              <a:spcBef>
                <a:spcPts val="900"/>
              </a:spcBef>
              <a:spcAft>
                <a:spcPts val="150"/>
              </a:spcAft>
              <a:buSzPct val="100000"/>
              <a:buNone/>
            </a:pPr>
            <a:r>
              <a:rPr lang="en-US" sz="2000" u="sng" dirty="0"/>
              <a:t>Objective</a:t>
            </a:r>
            <a:r>
              <a:rPr lang="en-US" sz="2000" dirty="0"/>
              <a:t>: Compare to experimental dataset and demonstrate grid convergence</a:t>
            </a:r>
          </a:p>
          <a:p>
            <a:pPr marL="296863" lvl="1" indent="-285750">
              <a:spcBef>
                <a:spcPts val="900"/>
              </a:spcBef>
              <a:spcAft>
                <a:spcPts val="150"/>
              </a:spcAft>
              <a:buSzPct val="100000"/>
              <a:buFont typeface="Arial" panose="020B0604020202020204" pitchFamily="34" charset="0"/>
              <a:buChar char="•"/>
            </a:pPr>
            <a:r>
              <a:rPr lang="en-US" sz="2000" dirty="0"/>
              <a:t>Displaced buoy vertically; </a:t>
            </a:r>
            <a:r>
              <a:rPr lang="en-US" sz="2000" dirty="0" err="1"/>
              <a:t>QoI</a:t>
            </a:r>
            <a:r>
              <a:rPr lang="en-US" sz="2000" dirty="0"/>
              <a:t>: center of mass spatial location as a function of time</a:t>
            </a:r>
          </a:p>
          <a:p>
            <a:pPr marL="11113" lvl="1" indent="0">
              <a:spcBef>
                <a:spcPts val="900"/>
              </a:spcBef>
              <a:spcAft>
                <a:spcPts val="150"/>
              </a:spcAft>
              <a:buSzPct val="100000"/>
              <a:buNone/>
            </a:pPr>
            <a:r>
              <a:rPr lang="en-US" sz="2000" u="sng" dirty="0"/>
              <a:t>Finding</a:t>
            </a:r>
            <a:r>
              <a:rPr lang="en-US" sz="2000" dirty="0"/>
              <a:t>: Improved comparison over other works found in literature, e.g., WEC vertical displacement given in </a:t>
            </a:r>
            <a:r>
              <a:rPr lang="en-US" sz="2000" dirty="0" err="1"/>
              <a:t>Ransley</a:t>
            </a:r>
            <a:r>
              <a:rPr lang="en-US" sz="2000" dirty="0"/>
              <a:t> et al., Renew. Ener. (2017)</a:t>
            </a:r>
          </a:p>
        </p:txBody>
      </p:sp>
      <p:pic>
        <p:nvPicPr>
          <p:cNvPr id="6" name="Picture 5">
            <a:extLst>
              <a:ext uri="{FF2B5EF4-FFF2-40B4-BE49-F238E27FC236}">
                <a16:creationId xmlns:a16="http://schemas.microsoft.com/office/drawing/2014/main" id="{091989A6-0081-2744-8A7C-D229464A029B}"/>
              </a:ext>
            </a:extLst>
          </p:cNvPr>
          <p:cNvPicPr>
            <a:picLocks noChangeAspect="1"/>
          </p:cNvPicPr>
          <p:nvPr/>
        </p:nvPicPr>
        <p:blipFill>
          <a:blip r:embed="rId2"/>
          <a:stretch>
            <a:fillRect/>
          </a:stretch>
        </p:blipFill>
        <p:spPr>
          <a:xfrm>
            <a:off x="6651479" y="1513613"/>
            <a:ext cx="5306479" cy="3830773"/>
          </a:xfrm>
          <a:prstGeom prst="rect">
            <a:avLst/>
          </a:prstGeom>
        </p:spPr>
      </p:pic>
      <p:pic>
        <p:nvPicPr>
          <p:cNvPr id="17" name="Picture 16">
            <a:extLst>
              <a:ext uri="{FF2B5EF4-FFF2-40B4-BE49-F238E27FC236}">
                <a16:creationId xmlns:a16="http://schemas.microsoft.com/office/drawing/2014/main" id="{67A3BCEA-F373-E44B-B011-1EB82D18C764}"/>
              </a:ext>
            </a:extLst>
          </p:cNvPr>
          <p:cNvPicPr>
            <a:picLocks noChangeAspect="1"/>
          </p:cNvPicPr>
          <p:nvPr/>
        </p:nvPicPr>
        <p:blipFill rotWithShape="1">
          <a:blip r:embed="rId3"/>
          <a:srcRect l="9882" r="12273"/>
          <a:stretch/>
        </p:blipFill>
        <p:spPr>
          <a:xfrm>
            <a:off x="2723835" y="4075222"/>
            <a:ext cx="3848788" cy="2733076"/>
          </a:xfrm>
          <a:prstGeom prst="rect">
            <a:avLst/>
          </a:prstGeom>
        </p:spPr>
      </p:pic>
      <p:grpSp>
        <p:nvGrpSpPr>
          <p:cNvPr id="7" name="Group 6">
            <a:extLst>
              <a:ext uri="{FF2B5EF4-FFF2-40B4-BE49-F238E27FC236}">
                <a16:creationId xmlns:a16="http://schemas.microsoft.com/office/drawing/2014/main" id="{AD9160EC-40C6-4742-BD97-9378682C5FB5}"/>
              </a:ext>
            </a:extLst>
          </p:cNvPr>
          <p:cNvGrpSpPr/>
          <p:nvPr/>
        </p:nvGrpSpPr>
        <p:grpSpPr>
          <a:xfrm>
            <a:off x="232714" y="4317785"/>
            <a:ext cx="1839310" cy="1828800"/>
            <a:chOff x="9785010" y="900869"/>
            <a:chExt cx="1839310" cy="1828800"/>
          </a:xfrm>
        </p:grpSpPr>
        <p:cxnSp>
          <p:nvCxnSpPr>
            <p:cNvPr id="8" name="Straight Connector 7">
              <a:extLst>
                <a:ext uri="{FF2B5EF4-FFF2-40B4-BE49-F238E27FC236}">
                  <a16:creationId xmlns:a16="http://schemas.microsoft.com/office/drawing/2014/main" id="{988C9450-E016-A442-ACA8-551364095FEB}"/>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A690F5-0BEC-6C4C-A193-11E5E11590B0}"/>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C1A5F4-17B3-DA42-9D78-BC5A8A631E7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77A2B62-C4E6-9946-B102-50F03E40FF7D}"/>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2" name="Oval 11">
            <a:extLst>
              <a:ext uri="{FF2B5EF4-FFF2-40B4-BE49-F238E27FC236}">
                <a16:creationId xmlns:a16="http://schemas.microsoft.com/office/drawing/2014/main" id="{0F8641BD-3250-4A4A-9966-28C4665FAD75}"/>
              </a:ext>
            </a:extLst>
          </p:cNvPr>
          <p:cNvSpPr/>
          <p:nvPr/>
        </p:nvSpPr>
        <p:spPr>
          <a:xfrm>
            <a:off x="1018897" y="5362693"/>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1E8047-CAF1-6D41-9546-9DE09B6172C3}"/>
              </a:ext>
            </a:extLst>
          </p:cNvPr>
          <p:cNvSpPr txBox="1"/>
          <p:nvPr/>
        </p:nvSpPr>
        <p:spPr>
          <a:xfrm>
            <a:off x="1288260" y="5470268"/>
            <a:ext cx="0" cy="0"/>
          </a:xfrm>
          <a:prstGeom prst="rect">
            <a:avLst/>
          </a:prstGeom>
        </p:spPr>
        <p:txBody>
          <a:bodyPr vert="horz" wrap="none" lIns="91440" tIns="45720" rIns="91440" bIns="45720" rtlCol="0">
            <a:noAutofit/>
          </a:bodyPr>
          <a:lstStyle/>
          <a:p>
            <a:pPr algn="l"/>
            <a:r>
              <a:rPr lang="en-US" dirty="0"/>
              <a:t>0.31 m</a:t>
            </a:r>
          </a:p>
        </p:txBody>
      </p:sp>
      <p:cxnSp>
        <p:nvCxnSpPr>
          <p:cNvPr id="14" name="Straight Arrow Connector 13">
            <a:extLst>
              <a:ext uri="{FF2B5EF4-FFF2-40B4-BE49-F238E27FC236}">
                <a16:creationId xmlns:a16="http://schemas.microsoft.com/office/drawing/2014/main" id="{2003D18B-D247-3E4E-8519-E9DA8D9DEA5E}"/>
              </a:ext>
            </a:extLst>
          </p:cNvPr>
          <p:cNvCxnSpPr>
            <a:cxnSpLocks/>
          </p:cNvCxnSpPr>
          <p:nvPr/>
        </p:nvCxnSpPr>
        <p:spPr>
          <a:xfrm>
            <a:off x="1148430" y="4391355"/>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4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dirty="0"/>
              <a:t>Validation: Moored 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22</a:t>
            </a:fld>
            <a:endParaRPr lang="en-US" dirty="0"/>
          </a:p>
        </p:txBody>
      </p:sp>
      <p:pic>
        <p:nvPicPr>
          <p:cNvPr id="17" name="Picture 16">
            <a:extLst>
              <a:ext uri="{FF2B5EF4-FFF2-40B4-BE49-F238E27FC236}">
                <a16:creationId xmlns:a16="http://schemas.microsoft.com/office/drawing/2014/main" id="{67A3BCEA-F373-E44B-B011-1EB82D18C764}"/>
              </a:ext>
            </a:extLst>
          </p:cNvPr>
          <p:cNvPicPr>
            <a:picLocks noChangeAspect="1"/>
          </p:cNvPicPr>
          <p:nvPr/>
        </p:nvPicPr>
        <p:blipFill rotWithShape="1">
          <a:blip r:embed="rId2"/>
          <a:srcRect l="9882" r="12273"/>
          <a:stretch/>
        </p:blipFill>
        <p:spPr>
          <a:xfrm>
            <a:off x="3264168" y="4075222"/>
            <a:ext cx="3848788" cy="2733076"/>
          </a:xfrm>
          <a:prstGeom prst="rect">
            <a:avLst/>
          </a:prstGeom>
        </p:spPr>
      </p:pic>
      <p:grpSp>
        <p:nvGrpSpPr>
          <p:cNvPr id="7" name="Group 6">
            <a:extLst>
              <a:ext uri="{FF2B5EF4-FFF2-40B4-BE49-F238E27FC236}">
                <a16:creationId xmlns:a16="http://schemas.microsoft.com/office/drawing/2014/main" id="{AD9160EC-40C6-4742-BD97-9378682C5FB5}"/>
              </a:ext>
            </a:extLst>
          </p:cNvPr>
          <p:cNvGrpSpPr/>
          <p:nvPr/>
        </p:nvGrpSpPr>
        <p:grpSpPr>
          <a:xfrm>
            <a:off x="232714" y="4317785"/>
            <a:ext cx="1839310" cy="1828800"/>
            <a:chOff x="9785010" y="900869"/>
            <a:chExt cx="1839310" cy="1828800"/>
          </a:xfrm>
        </p:grpSpPr>
        <p:cxnSp>
          <p:nvCxnSpPr>
            <p:cNvPr id="8" name="Straight Connector 7">
              <a:extLst>
                <a:ext uri="{FF2B5EF4-FFF2-40B4-BE49-F238E27FC236}">
                  <a16:creationId xmlns:a16="http://schemas.microsoft.com/office/drawing/2014/main" id="{988C9450-E016-A442-ACA8-551364095FEB}"/>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A690F5-0BEC-6C4C-A193-11E5E11590B0}"/>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C1A5F4-17B3-DA42-9D78-BC5A8A631E7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77A2B62-C4E6-9946-B102-50F03E40FF7D}"/>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2" name="Oval 11">
            <a:extLst>
              <a:ext uri="{FF2B5EF4-FFF2-40B4-BE49-F238E27FC236}">
                <a16:creationId xmlns:a16="http://schemas.microsoft.com/office/drawing/2014/main" id="{0F8641BD-3250-4A4A-9966-28C4665FAD75}"/>
              </a:ext>
            </a:extLst>
          </p:cNvPr>
          <p:cNvSpPr/>
          <p:nvPr/>
        </p:nvSpPr>
        <p:spPr>
          <a:xfrm>
            <a:off x="1018897" y="5362693"/>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1E8047-CAF1-6D41-9546-9DE09B6172C3}"/>
              </a:ext>
            </a:extLst>
          </p:cNvPr>
          <p:cNvSpPr txBox="1"/>
          <p:nvPr/>
        </p:nvSpPr>
        <p:spPr>
          <a:xfrm>
            <a:off x="1288260" y="5470268"/>
            <a:ext cx="0" cy="0"/>
          </a:xfrm>
          <a:prstGeom prst="rect">
            <a:avLst/>
          </a:prstGeom>
        </p:spPr>
        <p:txBody>
          <a:bodyPr vert="horz" wrap="none" lIns="91440" tIns="45720" rIns="91440" bIns="45720" rtlCol="0">
            <a:noAutofit/>
          </a:bodyPr>
          <a:lstStyle/>
          <a:p>
            <a:pPr algn="l"/>
            <a:r>
              <a:rPr lang="en-US" dirty="0"/>
              <a:t>0.31 m</a:t>
            </a:r>
          </a:p>
        </p:txBody>
      </p:sp>
      <p:cxnSp>
        <p:nvCxnSpPr>
          <p:cNvPr id="14" name="Straight Arrow Connector 13">
            <a:extLst>
              <a:ext uri="{FF2B5EF4-FFF2-40B4-BE49-F238E27FC236}">
                <a16:creationId xmlns:a16="http://schemas.microsoft.com/office/drawing/2014/main" id="{2003D18B-D247-3E4E-8519-E9DA8D9DEA5E}"/>
              </a:ext>
            </a:extLst>
          </p:cNvPr>
          <p:cNvCxnSpPr>
            <a:cxnSpLocks/>
          </p:cNvCxnSpPr>
          <p:nvPr/>
        </p:nvCxnSpPr>
        <p:spPr>
          <a:xfrm>
            <a:off x="1148430" y="4391355"/>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8992EA-E9F9-2AC6-5FA9-642047F67EA2}"/>
              </a:ext>
            </a:extLst>
          </p:cNvPr>
          <p:cNvSpPr txBox="1"/>
          <p:nvPr/>
        </p:nvSpPr>
        <p:spPr>
          <a:xfrm>
            <a:off x="1316160" y="6262263"/>
            <a:ext cx="0" cy="0"/>
          </a:xfrm>
          <a:prstGeom prst="rect">
            <a:avLst/>
          </a:prstGeom>
        </p:spPr>
        <p:txBody>
          <a:bodyPr vert="horz" wrap="none" lIns="91440" tIns="45720" rIns="91440" bIns="45720" rtlCol="0">
            <a:noAutofit/>
          </a:bodyPr>
          <a:lstStyle/>
          <a:p>
            <a:pPr algn="l"/>
            <a:r>
              <a:rPr lang="en-US" dirty="0"/>
              <a:t>k = 500 N/m spring force</a:t>
            </a:r>
          </a:p>
        </p:txBody>
      </p:sp>
      <p:cxnSp>
        <p:nvCxnSpPr>
          <p:cNvPr id="16" name="Straight Arrow Connector 15">
            <a:extLst>
              <a:ext uri="{FF2B5EF4-FFF2-40B4-BE49-F238E27FC236}">
                <a16:creationId xmlns:a16="http://schemas.microsoft.com/office/drawing/2014/main" id="{A75D69C5-9ED9-E925-CE00-EB045900853D}"/>
              </a:ext>
            </a:extLst>
          </p:cNvPr>
          <p:cNvCxnSpPr>
            <a:cxnSpLocks/>
          </p:cNvCxnSpPr>
          <p:nvPr/>
        </p:nvCxnSpPr>
        <p:spPr>
          <a:xfrm>
            <a:off x="1148425" y="6137034"/>
            <a:ext cx="0" cy="59436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48E940D-C93C-BD52-DD11-4ACE2B84378B}"/>
              </a:ext>
            </a:extLst>
          </p:cNvPr>
          <p:cNvSpPr/>
          <p:nvPr/>
        </p:nvSpPr>
        <p:spPr>
          <a:xfrm>
            <a:off x="1025225" y="6624453"/>
            <a:ext cx="263237" cy="2115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3">
            <a:extLst>
              <a:ext uri="{FF2B5EF4-FFF2-40B4-BE49-F238E27FC236}">
                <a16:creationId xmlns:a16="http://schemas.microsoft.com/office/drawing/2014/main" id="{CC87FA97-D778-CAF3-DEB1-2427F18B1255}"/>
              </a:ext>
            </a:extLst>
          </p:cNvPr>
          <p:cNvSpPr txBox="1">
            <a:spLocks/>
          </p:cNvSpPr>
          <p:nvPr/>
        </p:nvSpPr>
        <p:spPr>
          <a:xfrm>
            <a:off x="647701" y="1409699"/>
            <a:ext cx="5768598" cy="518704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lvl="1" indent="0">
              <a:spcBef>
                <a:spcPts val="900"/>
              </a:spcBef>
              <a:spcAft>
                <a:spcPts val="150"/>
              </a:spcAft>
              <a:buSzPct val="100000"/>
              <a:buFont typeface="Courier New" panose="02070309020205020404" pitchFamily="49" charset="0"/>
              <a:buNone/>
            </a:pPr>
            <a:r>
              <a:rPr lang="en-US" sz="2000" u="sng" dirty="0"/>
              <a:t>Objective</a:t>
            </a:r>
            <a:r>
              <a:rPr lang="en-US" sz="2000" dirty="0"/>
              <a:t>: Compare to experimental dataset and demonstrate grid convergence – now tethered</a:t>
            </a:r>
          </a:p>
          <a:p>
            <a:pPr marL="296863" lvl="1" indent="-285750">
              <a:spcBef>
                <a:spcPts val="900"/>
              </a:spcBef>
              <a:spcAft>
                <a:spcPts val="150"/>
              </a:spcAft>
              <a:buSzPct val="100000"/>
              <a:buFont typeface="Arial" panose="020B0604020202020204" pitchFamily="34" charset="0"/>
              <a:buChar char="•"/>
            </a:pPr>
            <a:r>
              <a:rPr lang="en-US" sz="2000" dirty="0"/>
              <a:t>Displaced buoy vertically; </a:t>
            </a:r>
            <a:r>
              <a:rPr lang="en-US" sz="2000" dirty="0" err="1"/>
              <a:t>QoI</a:t>
            </a:r>
            <a:r>
              <a:rPr lang="en-US" sz="2000" dirty="0"/>
              <a:t>: center of mass spatial location as a function of time</a:t>
            </a:r>
          </a:p>
          <a:p>
            <a:pPr marL="11113" lvl="1" indent="0">
              <a:spcBef>
                <a:spcPts val="900"/>
              </a:spcBef>
              <a:spcAft>
                <a:spcPts val="150"/>
              </a:spcAft>
              <a:buSzPct val="100000"/>
              <a:buFont typeface="Courier New" panose="02070309020205020404" pitchFamily="49" charset="0"/>
              <a:buNone/>
            </a:pPr>
            <a:r>
              <a:rPr lang="en-US" sz="2000" u="sng" dirty="0"/>
              <a:t>Similar Finding</a:t>
            </a:r>
            <a:r>
              <a:rPr lang="en-US" sz="2000" dirty="0"/>
              <a:t>: Improved comparison over other works found in literature, e.g., WEC vertical displacement given in </a:t>
            </a:r>
            <a:r>
              <a:rPr lang="en-US" sz="2000" dirty="0" err="1"/>
              <a:t>Ransley</a:t>
            </a:r>
            <a:r>
              <a:rPr lang="en-US" sz="2000" dirty="0"/>
              <a:t> et al., Renew. Ener. (2017)</a:t>
            </a:r>
          </a:p>
        </p:txBody>
      </p:sp>
      <p:pic>
        <p:nvPicPr>
          <p:cNvPr id="22" name="Picture 21">
            <a:extLst>
              <a:ext uri="{FF2B5EF4-FFF2-40B4-BE49-F238E27FC236}">
                <a16:creationId xmlns:a16="http://schemas.microsoft.com/office/drawing/2014/main" id="{7DD6F28B-D2FD-B329-861A-158C046ED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432" y="1409699"/>
            <a:ext cx="4800600" cy="3543300"/>
          </a:xfrm>
          <a:prstGeom prst="rect">
            <a:avLst/>
          </a:prstGeom>
        </p:spPr>
      </p:pic>
    </p:spTree>
    <p:extLst>
      <p:ext uri="{BB962C8B-B14F-4D97-AF65-F5344CB8AC3E}">
        <p14:creationId xmlns:p14="http://schemas.microsoft.com/office/powerpoint/2010/main" val="323470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37D-4EE1-6B42-A653-DD32E71F1656}"/>
              </a:ext>
            </a:extLst>
          </p:cNvPr>
          <p:cNvSpPr>
            <a:spLocks noGrp="1"/>
          </p:cNvSpPr>
          <p:nvPr>
            <p:ph type="title"/>
          </p:nvPr>
        </p:nvSpPr>
        <p:spPr/>
        <p:txBody>
          <a:bodyPr/>
          <a:lstStyle/>
          <a:p>
            <a:r>
              <a:rPr lang="en-US" dirty="0"/>
              <a:t>Buoy Dropped Into Quiescent Pool; large displacement limit</a:t>
            </a:r>
            <a:br>
              <a:rPr lang="en-US" dirty="0"/>
            </a:br>
            <a:r>
              <a:rPr lang="en-US" dirty="0"/>
              <a:t>Validation Benchmark, Domino and Horne, Renew. Energy (2022)</a:t>
            </a:r>
          </a:p>
        </p:txBody>
      </p:sp>
      <p:sp>
        <p:nvSpPr>
          <p:cNvPr id="3" name="Slide Number Placeholder 2">
            <a:extLst>
              <a:ext uri="{FF2B5EF4-FFF2-40B4-BE49-F238E27FC236}">
                <a16:creationId xmlns:a16="http://schemas.microsoft.com/office/drawing/2014/main" id="{81C07326-4D0A-E440-B697-3511ADECB3F7}"/>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9" name="TextBox 8">
            <a:extLst>
              <a:ext uri="{FF2B5EF4-FFF2-40B4-BE49-F238E27FC236}">
                <a16:creationId xmlns:a16="http://schemas.microsoft.com/office/drawing/2014/main" id="{D84F5127-44C0-DB46-9BFA-2E80B024C76E}"/>
              </a:ext>
            </a:extLst>
          </p:cNvPr>
          <p:cNvSpPr txBox="1"/>
          <p:nvPr/>
        </p:nvSpPr>
        <p:spPr>
          <a:xfrm>
            <a:off x="681346" y="4881711"/>
            <a:ext cx="3777343" cy="923330"/>
          </a:xfrm>
          <a:prstGeom prst="rect">
            <a:avLst/>
          </a:prstGeom>
          <a:noFill/>
        </p:spPr>
        <p:txBody>
          <a:bodyPr wrap="square" rtlCol="0">
            <a:spAutoFit/>
          </a:bodyPr>
          <a:lstStyle/>
          <a:p>
            <a:r>
              <a:rPr lang="en-US" dirty="0"/>
              <a:t>Large-displacement sample case run that can serve as a numerical benchmark</a:t>
            </a:r>
          </a:p>
        </p:txBody>
      </p:sp>
      <p:pic>
        <p:nvPicPr>
          <p:cNvPr id="14" name="Picture 13">
            <a:extLst>
              <a:ext uri="{FF2B5EF4-FFF2-40B4-BE49-F238E27FC236}">
                <a16:creationId xmlns:a16="http://schemas.microsoft.com/office/drawing/2014/main" id="{320569C6-49D9-5231-1B6E-FBE7D131E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198" y="1514624"/>
            <a:ext cx="4419600" cy="3219084"/>
          </a:xfrm>
          <a:prstGeom prst="rect">
            <a:avLst/>
          </a:prstGeom>
        </p:spPr>
      </p:pic>
      <p:pic>
        <p:nvPicPr>
          <p:cNvPr id="19" name="Picture 18">
            <a:extLst>
              <a:ext uri="{FF2B5EF4-FFF2-40B4-BE49-F238E27FC236}">
                <a16:creationId xmlns:a16="http://schemas.microsoft.com/office/drawing/2014/main" id="{43186D79-4DC4-D499-613D-A3EC97433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309" y="2091954"/>
            <a:ext cx="7253888" cy="3103419"/>
          </a:xfrm>
          <a:prstGeom prst="rect">
            <a:avLst/>
          </a:prstGeom>
        </p:spPr>
      </p:pic>
    </p:spTree>
    <p:extLst>
      <p:ext uri="{BB962C8B-B14F-4D97-AF65-F5344CB8AC3E}">
        <p14:creationId xmlns:p14="http://schemas.microsoft.com/office/powerpoint/2010/main" val="220727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37D-4EE1-6B42-A653-DD32E71F1656}"/>
              </a:ext>
            </a:extLst>
          </p:cNvPr>
          <p:cNvSpPr>
            <a:spLocks noGrp="1"/>
          </p:cNvSpPr>
          <p:nvPr>
            <p:ph type="title"/>
          </p:nvPr>
        </p:nvSpPr>
        <p:spPr/>
        <p:txBody>
          <a:bodyPr>
            <a:normAutofit/>
          </a:bodyPr>
          <a:lstStyle/>
          <a:p>
            <a:r>
              <a:rPr lang="en-US" dirty="0"/>
              <a:t>Buoy Subjected to large Wave-Form</a:t>
            </a:r>
            <a:br>
              <a:rPr lang="en-US" dirty="0"/>
            </a:br>
            <a:r>
              <a:rPr lang="en-US" dirty="0"/>
              <a:t>Validation Benchmark, Domino and Horne, Renew. Energy (2022)</a:t>
            </a:r>
          </a:p>
        </p:txBody>
      </p:sp>
      <p:sp>
        <p:nvSpPr>
          <p:cNvPr id="3" name="Slide Number Placeholder 2">
            <a:extLst>
              <a:ext uri="{FF2B5EF4-FFF2-40B4-BE49-F238E27FC236}">
                <a16:creationId xmlns:a16="http://schemas.microsoft.com/office/drawing/2014/main" id="{81C07326-4D0A-E440-B697-3511ADECB3F7}"/>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9" name="TextBox 8">
            <a:extLst>
              <a:ext uri="{FF2B5EF4-FFF2-40B4-BE49-F238E27FC236}">
                <a16:creationId xmlns:a16="http://schemas.microsoft.com/office/drawing/2014/main" id="{D84F5127-44C0-DB46-9BFA-2E80B024C76E}"/>
              </a:ext>
            </a:extLst>
          </p:cNvPr>
          <p:cNvSpPr txBox="1"/>
          <p:nvPr/>
        </p:nvSpPr>
        <p:spPr>
          <a:xfrm>
            <a:off x="315018" y="5881374"/>
            <a:ext cx="75543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Large-displacement sample case run that can serve as a numerical benchmark for the community; with and without mooring</a:t>
            </a:r>
          </a:p>
          <a:p>
            <a:pPr marL="285750" indent="-285750">
              <a:buFont typeface="Arial" panose="020B0604020202020204" pitchFamily="34" charset="0"/>
              <a:buChar char="•"/>
            </a:pPr>
            <a:r>
              <a:rPr lang="en-US" dirty="0"/>
              <a:t>Geometric center = f(t) relative to the tether’s mounting point</a:t>
            </a:r>
          </a:p>
          <a:p>
            <a:endParaRPr lang="en-US" dirty="0"/>
          </a:p>
        </p:txBody>
      </p:sp>
      <p:pic>
        <p:nvPicPr>
          <p:cNvPr id="5" name="Picture 4">
            <a:extLst>
              <a:ext uri="{FF2B5EF4-FFF2-40B4-BE49-F238E27FC236}">
                <a16:creationId xmlns:a16="http://schemas.microsoft.com/office/drawing/2014/main" id="{79DB7DDF-4E34-979A-6680-4CD58E6C2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47" y="1301337"/>
            <a:ext cx="8072394" cy="4255325"/>
          </a:xfrm>
          <a:prstGeom prst="rect">
            <a:avLst/>
          </a:prstGeom>
        </p:spPr>
      </p:pic>
      <p:pic>
        <p:nvPicPr>
          <p:cNvPr id="8" name="Picture 7">
            <a:extLst>
              <a:ext uri="{FF2B5EF4-FFF2-40B4-BE49-F238E27FC236}">
                <a16:creationId xmlns:a16="http://schemas.microsoft.com/office/drawing/2014/main" id="{B2D3F185-3E3D-1488-4901-44D9B750E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142" y="972822"/>
            <a:ext cx="3749634" cy="2743200"/>
          </a:xfrm>
          <a:prstGeom prst="rect">
            <a:avLst/>
          </a:prstGeom>
        </p:spPr>
      </p:pic>
      <p:pic>
        <p:nvPicPr>
          <p:cNvPr id="15" name="Picture 14">
            <a:extLst>
              <a:ext uri="{FF2B5EF4-FFF2-40B4-BE49-F238E27FC236}">
                <a16:creationId xmlns:a16="http://schemas.microsoft.com/office/drawing/2014/main" id="{CDDB5BC1-34DF-403C-F6D0-9DA398511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41" y="3714332"/>
            <a:ext cx="3708235" cy="2743200"/>
          </a:xfrm>
          <a:prstGeom prst="rect">
            <a:avLst/>
          </a:prstGeom>
        </p:spPr>
      </p:pic>
    </p:spTree>
    <p:extLst>
      <p:ext uri="{BB962C8B-B14F-4D97-AF65-F5344CB8AC3E}">
        <p14:creationId xmlns:p14="http://schemas.microsoft.com/office/powerpoint/2010/main" val="121937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0F23-4E1A-A647-9105-6DC7189E173B}"/>
              </a:ext>
            </a:extLst>
          </p:cNvPr>
          <p:cNvSpPr>
            <a:spLocks noGrp="1"/>
          </p:cNvSpPr>
          <p:nvPr>
            <p:ph type="title"/>
          </p:nvPr>
        </p:nvSpPr>
        <p:spPr/>
        <p:txBody>
          <a:bodyPr>
            <a:normAutofit/>
          </a:bodyPr>
          <a:lstStyle/>
          <a:p>
            <a:r>
              <a:rPr lang="en-US" dirty="0"/>
              <a:t>Buoy Subjected to large Wave-Form</a:t>
            </a:r>
            <a:br>
              <a:rPr lang="en-US" dirty="0"/>
            </a:br>
            <a:r>
              <a:rPr lang="en-US" dirty="0"/>
              <a:t>Validation Benchmark: Without (left) and With (right) Mooring</a:t>
            </a:r>
          </a:p>
        </p:txBody>
      </p:sp>
      <p:sp>
        <p:nvSpPr>
          <p:cNvPr id="3" name="Slide Number Placeholder 2">
            <a:extLst>
              <a:ext uri="{FF2B5EF4-FFF2-40B4-BE49-F238E27FC236}">
                <a16:creationId xmlns:a16="http://schemas.microsoft.com/office/drawing/2014/main" id="{39867A8D-D81F-2642-B38B-DB14ACD44131}"/>
              </a:ext>
            </a:extLst>
          </p:cNvPr>
          <p:cNvSpPr>
            <a:spLocks noGrp="1"/>
          </p:cNvSpPr>
          <p:nvPr>
            <p:ph type="sldNum" sz="quarter" idx="10"/>
          </p:nvPr>
        </p:nvSpPr>
        <p:spPr/>
        <p:txBody>
          <a:bodyPr/>
          <a:lstStyle/>
          <a:p>
            <a:fld id="{4FAB73BC-B049-4115-A692-8D63A059BFB8}" type="slidenum">
              <a:rPr lang="en-US" smtClean="0"/>
              <a:pPr/>
              <a:t>25</a:t>
            </a:fld>
            <a:endParaRPr lang="en-US" dirty="0"/>
          </a:p>
        </p:txBody>
      </p:sp>
      <p:pic>
        <p:nvPicPr>
          <p:cNvPr id="6" name="Picture 5">
            <a:extLst>
              <a:ext uri="{FF2B5EF4-FFF2-40B4-BE49-F238E27FC236}">
                <a16:creationId xmlns:a16="http://schemas.microsoft.com/office/drawing/2014/main" id="{3322ABA4-3B91-CB44-B635-7C89DCDEB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181" y="1867761"/>
            <a:ext cx="5880100" cy="3771900"/>
          </a:xfrm>
          <a:prstGeom prst="rect">
            <a:avLst/>
          </a:prstGeom>
        </p:spPr>
      </p:pic>
      <p:sp>
        <p:nvSpPr>
          <p:cNvPr id="10" name="TextBox 9">
            <a:extLst>
              <a:ext uri="{FF2B5EF4-FFF2-40B4-BE49-F238E27FC236}">
                <a16:creationId xmlns:a16="http://schemas.microsoft.com/office/drawing/2014/main" id="{AAC6A416-6B3D-A547-A2CE-DB7558B69AA1}"/>
              </a:ext>
            </a:extLst>
          </p:cNvPr>
          <p:cNvSpPr txBox="1"/>
          <p:nvPr/>
        </p:nvSpPr>
        <p:spPr>
          <a:xfrm>
            <a:off x="2194560" y="6013525"/>
            <a:ext cx="0" cy="0"/>
          </a:xfrm>
          <a:prstGeom prst="rect">
            <a:avLst/>
          </a:prstGeom>
        </p:spPr>
        <p:txBody>
          <a:bodyPr vert="horz" wrap="none" lIns="91440" tIns="45720" rIns="91440" bIns="45720" rtlCol="0">
            <a:noAutofit/>
          </a:bodyPr>
          <a:lstStyle/>
          <a:p>
            <a:pPr algn="l"/>
            <a:endParaRPr lang="en-US" dirty="0"/>
          </a:p>
        </p:txBody>
      </p:sp>
      <p:pic>
        <p:nvPicPr>
          <p:cNvPr id="13" name="low_com.mp4" descr="low_com.mp4">
            <a:hlinkClick r:id="" action="ppaction://media"/>
            <a:extLst>
              <a:ext uri="{FF2B5EF4-FFF2-40B4-BE49-F238E27FC236}">
                <a16:creationId xmlns:a16="http://schemas.microsoft.com/office/drawing/2014/main" id="{4DB62305-0018-0849-A955-9121B591E9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719" y="1867761"/>
            <a:ext cx="5702300" cy="3657600"/>
          </a:xfrm>
          <a:prstGeom prst="rect">
            <a:avLst/>
          </a:prstGeom>
        </p:spPr>
      </p:pic>
    </p:spTree>
    <p:extLst>
      <p:ext uri="{BB962C8B-B14F-4D97-AF65-F5344CB8AC3E}">
        <p14:creationId xmlns:p14="http://schemas.microsoft.com/office/powerpoint/2010/main" val="101795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A255-0076-9CA7-E51B-DCFC465A1379}"/>
              </a:ext>
            </a:extLst>
          </p:cNvPr>
          <p:cNvSpPr>
            <a:spLocks noGrp="1"/>
          </p:cNvSpPr>
          <p:nvPr>
            <p:ph type="title"/>
          </p:nvPr>
        </p:nvSpPr>
        <p:spPr/>
        <p:txBody>
          <a:bodyPr/>
          <a:lstStyle/>
          <a:p>
            <a:r>
              <a:rPr lang="en-US" dirty="0"/>
              <a:t>Step 1: Definition of an Water/Air interface (Phase 1/Phase 2)</a:t>
            </a:r>
          </a:p>
        </p:txBody>
      </p:sp>
      <p:sp>
        <p:nvSpPr>
          <p:cNvPr id="3" name="Slide Number Placeholder 2">
            <a:extLst>
              <a:ext uri="{FF2B5EF4-FFF2-40B4-BE49-F238E27FC236}">
                <a16:creationId xmlns:a16="http://schemas.microsoft.com/office/drawing/2014/main" id="{1D789105-8BE5-BBAA-4CD3-553864AD8070}"/>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6D25E8CF-2EB8-408C-ABE0-B3394C7E889A}"/>
              </a:ext>
            </a:extLst>
          </p:cNvPr>
          <p:cNvSpPr>
            <a:spLocks noGrp="1"/>
          </p:cNvSpPr>
          <p:nvPr>
            <p:ph sz="quarter" idx="11"/>
          </p:nvPr>
        </p:nvSpPr>
        <p:spPr>
          <a:xfrm>
            <a:off x="647699" y="1409699"/>
            <a:ext cx="6087637" cy="5187043"/>
          </a:xfrm>
        </p:spPr>
        <p:txBody>
          <a:bodyPr>
            <a:normAutofit/>
          </a:bodyPr>
          <a:lstStyle/>
          <a:p>
            <a:r>
              <a:rPr lang="en-US" dirty="0"/>
              <a:t>Signed-distance function (level-set), </a:t>
            </a:r>
            <a:r>
              <a:rPr lang="en-US" dirty="0">
                <a:latin typeface="Symbol" pitchFamily="2" charset="2"/>
              </a:rPr>
              <a:t>Y</a:t>
            </a:r>
          </a:p>
          <a:p>
            <a:pPr marL="342900" indent="-342900">
              <a:buFont typeface="Arial" panose="020B0604020202020204" pitchFamily="34" charset="0"/>
              <a:buChar char="•"/>
            </a:pPr>
            <a:r>
              <a:rPr lang="en-US" dirty="0"/>
              <a:t>Popularized by </a:t>
            </a:r>
            <a:r>
              <a:rPr lang="en-US" dirty="0" err="1"/>
              <a:t>Osher</a:t>
            </a:r>
            <a:r>
              <a:rPr lang="en-US" dirty="0"/>
              <a:t> and Sethian, “Fronts propagating with curvature-dependent speed: Algorithms based on Hamilton-Jacobi formulations”, J. Comp. Phys., 1988,</a:t>
            </a:r>
          </a:p>
          <a:p>
            <a:endParaRPr lang="en-US" dirty="0"/>
          </a:p>
          <a:p>
            <a:r>
              <a:rPr lang="en-US" dirty="0"/>
              <a:t>Volume of Fluid, </a:t>
            </a:r>
            <a:r>
              <a:rPr lang="en-US" dirty="0">
                <a:latin typeface="Symbol" pitchFamily="2" charset="2"/>
              </a:rPr>
              <a:t>f</a:t>
            </a:r>
            <a:r>
              <a:rPr lang="en-US" dirty="0"/>
              <a:t> or </a:t>
            </a:r>
            <a:r>
              <a:rPr lang="en-US" dirty="0">
                <a:latin typeface="Symbol" pitchFamily="2" charset="2"/>
              </a:rPr>
              <a:t>a</a:t>
            </a:r>
          </a:p>
          <a:p>
            <a:pPr marL="342900" indent="-342900">
              <a:buFont typeface="Arial" panose="020B0604020202020204" pitchFamily="34" charset="0"/>
              <a:buChar char="•"/>
            </a:pPr>
            <a:r>
              <a:rPr lang="en-US" dirty="0"/>
              <a:t>Lineage classically provided to </a:t>
            </a:r>
            <a:r>
              <a:rPr lang="en-US" i="1" dirty="0"/>
              <a:t>Noh, W.F.; Woodward, P. (1976). van de </a:t>
            </a:r>
            <a:r>
              <a:rPr lang="en-US" i="1" dirty="0" err="1"/>
              <a:t>Vooren</a:t>
            </a:r>
            <a:r>
              <a:rPr lang="en-US" i="1" dirty="0"/>
              <a:t>, A.I.; Zandbergen, P.J. (eds.). SLIC (Simple Line Interface Calculation). proceedings of 5th International Conference of Fluid Dynamics. Lecture Notes in Physics. Vol. 59. pp. 330–340</a:t>
            </a:r>
          </a:p>
          <a:p>
            <a:pPr marL="342900" indent="-342900">
              <a:buFont typeface="Arial" panose="020B0604020202020204" pitchFamily="34" charset="0"/>
              <a:buChar char="•"/>
            </a:pPr>
            <a:r>
              <a:rPr lang="en-US" dirty="0"/>
              <a:t>Interpretation: volume fraction of phase 1, interphase lives at ½ </a:t>
            </a:r>
          </a:p>
        </p:txBody>
      </p:sp>
      <p:pic>
        <p:nvPicPr>
          <p:cNvPr id="6" name="Picture 5">
            <a:extLst>
              <a:ext uri="{FF2B5EF4-FFF2-40B4-BE49-F238E27FC236}">
                <a16:creationId xmlns:a16="http://schemas.microsoft.com/office/drawing/2014/main" id="{0D16E1FD-EA6B-036C-C9EE-3B49C4E93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450" y="906658"/>
            <a:ext cx="4318000" cy="3225800"/>
          </a:xfrm>
          <a:prstGeom prst="rect">
            <a:avLst/>
          </a:prstGeom>
        </p:spPr>
      </p:pic>
      <p:sp>
        <p:nvSpPr>
          <p:cNvPr id="7" name="TextBox 6">
            <a:extLst>
              <a:ext uri="{FF2B5EF4-FFF2-40B4-BE49-F238E27FC236}">
                <a16:creationId xmlns:a16="http://schemas.microsoft.com/office/drawing/2014/main" id="{10F307B6-6B4A-6A7B-FA94-69DF8615A5AD}"/>
              </a:ext>
            </a:extLst>
          </p:cNvPr>
          <p:cNvSpPr txBox="1"/>
          <p:nvPr/>
        </p:nvSpPr>
        <p:spPr>
          <a:xfrm>
            <a:off x="7114478" y="4248616"/>
            <a:ext cx="0" cy="0"/>
          </a:xfrm>
          <a:prstGeom prst="rect">
            <a:avLst/>
          </a:prstGeom>
        </p:spPr>
        <p:txBody>
          <a:bodyPr vert="horz" wrap="none" lIns="91440" tIns="45720" rIns="91440" bIns="45720" rtlCol="0">
            <a:noAutofit/>
          </a:bodyPr>
          <a:lstStyle/>
          <a:p>
            <a:pPr marL="285750" indent="-285750" algn="l">
              <a:buFont typeface="Symbol" pitchFamily="2" charset="2"/>
              <a:buChar char="Y"/>
            </a:pPr>
            <a:r>
              <a:rPr lang="en-US" dirty="0"/>
              <a:t>defines an zero-</a:t>
            </a:r>
            <a:r>
              <a:rPr lang="en-US" dirty="0" err="1"/>
              <a:t>isocontour</a:t>
            </a:r>
            <a:r>
              <a:rPr lang="en-US" dirty="0"/>
              <a:t>, with distance </a:t>
            </a:r>
          </a:p>
          <a:p>
            <a:pPr algn="l"/>
            <a:r>
              <a:rPr lang="en-US" dirty="0"/>
              <a:t>(+/- in either direction)</a:t>
            </a:r>
          </a:p>
        </p:txBody>
      </p:sp>
      <p:pic>
        <p:nvPicPr>
          <p:cNvPr id="8" name="Picture 7">
            <a:extLst>
              <a:ext uri="{FF2B5EF4-FFF2-40B4-BE49-F238E27FC236}">
                <a16:creationId xmlns:a16="http://schemas.microsoft.com/office/drawing/2014/main" id="{BEFC4DF8-AA45-CE8E-CFBA-D2CC91F0DAA0}"/>
              </a:ext>
            </a:extLst>
          </p:cNvPr>
          <p:cNvPicPr>
            <a:picLocks noChangeAspect="1"/>
          </p:cNvPicPr>
          <p:nvPr/>
        </p:nvPicPr>
        <p:blipFill>
          <a:blip r:embed="rId3"/>
          <a:stretch>
            <a:fillRect/>
          </a:stretch>
        </p:blipFill>
        <p:spPr>
          <a:xfrm>
            <a:off x="1376399" y="6298850"/>
            <a:ext cx="3060700" cy="317500"/>
          </a:xfrm>
          <a:prstGeom prst="rect">
            <a:avLst/>
          </a:prstGeom>
        </p:spPr>
      </p:pic>
      <p:pic>
        <p:nvPicPr>
          <p:cNvPr id="9" name="Picture 8">
            <a:extLst>
              <a:ext uri="{FF2B5EF4-FFF2-40B4-BE49-F238E27FC236}">
                <a16:creationId xmlns:a16="http://schemas.microsoft.com/office/drawing/2014/main" id="{BCE05C43-0025-9979-A234-0CB8B0954BF5}"/>
              </a:ext>
            </a:extLst>
          </p:cNvPr>
          <p:cNvPicPr>
            <a:picLocks noChangeAspect="1"/>
          </p:cNvPicPr>
          <p:nvPr/>
        </p:nvPicPr>
        <p:blipFill>
          <a:blip r:embed="rId4"/>
          <a:stretch>
            <a:fillRect/>
          </a:stretch>
        </p:blipFill>
        <p:spPr>
          <a:xfrm>
            <a:off x="8831762" y="5140399"/>
            <a:ext cx="1295400" cy="889000"/>
          </a:xfrm>
          <a:prstGeom prst="rect">
            <a:avLst/>
          </a:prstGeom>
        </p:spPr>
      </p:pic>
      <p:sp>
        <p:nvSpPr>
          <p:cNvPr id="10" name="TextBox 9">
            <a:extLst>
              <a:ext uri="{FF2B5EF4-FFF2-40B4-BE49-F238E27FC236}">
                <a16:creationId xmlns:a16="http://schemas.microsoft.com/office/drawing/2014/main" id="{AFFA9AD6-3BFA-1B26-EEB8-3A7E289CD0DD}"/>
              </a:ext>
            </a:extLst>
          </p:cNvPr>
          <p:cNvSpPr txBox="1"/>
          <p:nvPr/>
        </p:nvSpPr>
        <p:spPr>
          <a:xfrm>
            <a:off x="8341112" y="6244683"/>
            <a:ext cx="0" cy="0"/>
          </a:xfrm>
          <a:prstGeom prst="rect">
            <a:avLst/>
          </a:prstGeom>
        </p:spPr>
        <p:txBody>
          <a:bodyPr vert="horz" wrap="none" lIns="91440" tIns="45720" rIns="91440" bIns="45720" rtlCol="0">
            <a:noAutofit/>
          </a:bodyPr>
          <a:lstStyle/>
          <a:p>
            <a:pPr algn="l"/>
            <a:r>
              <a:rPr lang="en-US" dirty="0"/>
              <a:t>Interface normal and curvature</a:t>
            </a:r>
          </a:p>
        </p:txBody>
      </p:sp>
      <p:pic>
        <p:nvPicPr>
          <p:cNvPr id="11" name="Picture 10">
            <a:extLst>
              <a:ext uri="{FF2B5EF4-FFF2-40B4-BE49-F238E27FC236}">
                <a16:creationId xmlns:a16="http://schemas.microsoft.com/office/drawing/2014/main" id="{4660DB67-F7B9-EDF6-7C3D-DE82C6924C17}"/>
              </a:ext>
            </a:extLst>
          </p:cNvPr>
          <p:cNvPicPr>
            <a:picLocks noChangeAspect="1"/>
          </p:cNvPicPr>
          <p:nvPr/>
        </p:nvPicPr>
        <p:blipFill>
          <a:blip r:embed="rId5"/>
          <a:stretch>
            <a:fillRect/>
          </a:stretch>
        </p:blipFill>
        <p:spPr>
          <a:xfrm>
            <a:off x="10447142" y="5216599"/>
            <a:ext cx="1244600" cy="736600"/>
          </a:xfrm>
          <a:prstGeom prst="rect">
            <a:avLst/>
          </a:prstGeom>
        </p:spPr>
      </p:pic>
      <p:pic>
        <p:nvPicPr>
          <p:cNvPr id="12" name="Picture 11">
            <a:extLst>
              <a:ext uri="{FF2B5EF4-FFF2-40B4-BE49-F238E27FC236}">
                <a16:creationId xmlns:a16="http://schemas.microsoft.com/office/drawing/2014/main" id="{6F35385C-B9DE-6312-1043-40BF6AF627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4298" y="6029399"/>
            <a:ext cx="2006600" cy="673100"/>
          </a:xfrm>
          <a:prstGeom prst="rect">
            <a:avLst/>
          </a:prstGeom>
        </p:spPr>
      </p:pic>
    </p:spTree>
    <p:extLst>
      <p:ext uri="{BB962C8B-B14F-4D97-AF65-F5344CB8AC3E}">
        <p14:creationId xmlns:p14="http://schemas.microsoft.com/office/powerpoint/2010/main" val="101078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A255-0076-9CA7-E51B-DCFC465A1379}"/>
              </a:ext>
            </a:extLst>
          </p:cNvPr>
          <p:cNvSpPr>
            <a:spLocks noGrp="1"/>
          </p:cNvSpPr>
          <p:nvPr>
            <p:ph type="title"/>
          </p:nvPr>
        </p:nvSpPr>
        <p:spPr/>
        <p:txBody>
          <a:bodyPr/>
          <a:lstStyle/>
          <a:p>
            <a:r>
              <a:rPr lang="en-US" dirty="0"/>
              <a:t>Definition of an Water/Air interface (Phase 1/Phase 2)</a:t>
            </a:r>
          </a:p>
        </p:txBody>
      </p:sp>
      <p:sp>
        <p:nvSpPr>
          <p:cNvPr id="3" name="Slide Number Placeholder 2">
            <a:extLst>
              <a:ext uri="{FF2B5EF4-FFF2-40B4-BE49-F238E27FC236}">
                <a16:creationId xmlns:a16="http://schemas.microsoft.com/office/drawing/2014/main" id="{1D789105-8BE5-BBAA-4CD3-553864AD8070}"/>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6D25E8CF-2EB8-408C-ABE0-B3394C7E889A}"/>
              </a:ext>
            </a:extLst>
          </p:cNvPr>
          <p:cNvSpPr>
            <a:spLocks noGrp="1"/>
          </p:cNvSpPr>
          <p:nvPr>
            <p:ph sz="quarter" idx="11"/>
          </p:nvPr>
        </p:nvSpPr>
        <p:spPr>
          <a:xfrm>
            <a:off x="647699" y="1409699"/>
            <a:ext cx="6087637" cy="5187043"/>
          </a:xfrm>
        </p:spPr>
        <p:txBody>
          <a:bodyPr>
            <a:normAutofit/>
          </a:bodyPr>
          <a:lstStyle/>
          <a:p>
            <a:r>
              <a:rPr lang="en-US" dirty="0"/>
              <a:t>Signed-distance function (level-set), </a:t>
            </a:r>
            <a:r>
              <a:rPr lang="en-US" dirty="0">
                <a:latin typeface="Symbol" pitchFamily="2" charset="2"/>
              </a:rPr>
              <a:t>Y</a:t>
            </a:r>
          </a:p>
          <a:p>
            <a:pPr marL="342900" indent="-342900">
              <a:buFont typeface="Arial" panose="020B0604020202020204" pitchFamily="34" charset="0"/>
              <a:buChar char="•"/>
            </a:pPr>
            <a:r>
              <a:rPr lang="en-US" dirty="0"/>
              <a:t>Popularized by </a:t>
            </a:r>
            <a:r>
              <a:rPr lang="en-US" dirty="0" err="1"/>
              <a:t>Osher</a:t>
            </a:r>
            <a:r>
              <a:rPr lang="en-US" dirty="0"/>
              <a:t> and Sethian, “Fronts propagating with curvature-dependent speed: Algorithms based on Hamilton-Jacobi formulations”, J. Comp. Phys., 1988,</a:t>
            </a:r>
          </a:p>
          <a:p>
            <a:endParaRPr lang="en-US" dirty="0"/>
          </a:p>
          <a:p>
            <a:r>
              <a:rPr lang="en-US" dirty="0"/>
              <a:t>Volume of Fluid, </a:t>
            </a:r>
            <a:r>
              <a:rPr lang="en-US" dirty="0">
                <a:latin typeface="Symbol" pitchFamily="2" charset="2"/>
              </a:rPr>
              <a:t>f</a:t>
            </a:r>
            <a:r>
              <a:rPr lang="en-US" dirty="0"/>
              <a:t> or </a:t>
            </a:r>
            <a:r>
              <a:rPr lang="en-US" dirty="0">
                <a:latin typeface="Symbol" pitchFamily="2" charset="2"/>
              </a:rPr>
              <a:t>a</a:t>
            </a:r>
          </a:p>
          <a:p>
            <a:pPr marL="342900" indent="-342900">
              <a:buFont typeface="Arial" panose="020B0604020202020204" pitchFamily="34" charset="0"/>
              <a:buChar char="•"/>
            </a:pPr>
            <a:r>
              <a:rPr lang="en-US" dirty="0"/>
              <a:t>Lineage classically provided to </a:t>
            </a:r>
            <a:r>
              <a:rPr lang="en-US" i="1" dirty="0"/>
              <a:t>Noh, W.F.; Woodward, P. (1976). van de </a:t>
            </a:r>
            <a:r>
              <a:rPr lang="en-US" i="1" dirty="0" err="1"/>
              <a:t>Vooren</a:t>
            </a:r>
            <a:r>
              <a:rPr lang="en-US" i="1" dirty="0"/>
              <a:t>, A.I.; Zandbergen, P.J. (eds.). SLIC (Simple Line Interface Calculation). proceedings of 5th International Conference of Fluid Dynamics. Lecture Notes in Physics. Vol. 59. pp. 330–340</a:t>
            </a:r>
          </a:p>
          <a:p>
            <a:pPr marL="342900" indent="-342900">
              <a:buFont typeface="Arial" panose="020B0604020202020204" pitchFamily="34" charset="0"/>
              <a:buChar char="•"/>
            </a:pPr>
            <a:r>
              <a:rPr lang="en-US" dirty="0"/>
              <a:t>Interpretation: volume fraction of phase 1, interphase lives at ½ </a:t>
            </a:r>
          </a:p>
        </p:txBody>
      </p:sp>
      <p:pic>
        <p:nvPicPr>
          <p:cNvPr id="6" name="Picture 5">
            <a:extLst>
              <a:ext uri="{FF2B5EF4-FFF2-40B4-BE49-F238E27FC236}">
                <a16:creationId xmlns:a16="http://schemas.microsoft.com/office/drawing/2014/main" id="{0D16E1FD-EA6B-036C-C9EE-3B49C4E93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450" y="906658"/>
            <a:ext cx="4318000" cy="3225800"/>
          </a:xfrm>
          <a:prstGeom prst="rect">
            <a:avLst/>
          </a:prstGeom>
        </p:spPr>
      </p:pic>
      <p:sp>
        <p:nvSpPr>
          <p:cNvPr id="7" name="TextBox 6">
            <a:extLst>
              <a:ext uri="{FF2B5EF4-FFF2-40B4-BE49-F238E27FC236}">
                <a16:creationId xmlns:a16="http://schemas.microsoft.com/office/drawing/2014/main" id="{10F307B6-6B4A-6A7B-FA94-69DF8615A5AD}"/>
              </a:ext>
            </a:extLst>
          </p:cNvPr>
          <p:cNvSpPr txBox="1"/>
          <p:nvPr/>
        </p:nvSpPr>
        <p:spPr>
          <a:xfrm>
            <a:off x="7114478" y="4248616"/>
            <a:ext cx="0" cy="0"/>
          </a:xfrm>
          <a:prstGeom prst="rect">
            <a:avLst/>
          </a:prstGeom>
        </p:spPr>
        <p:txBody>
          <a:bodyPr vert="horz" wrap="none" lIns="91440" tIns="45720" rIns="91440" bIns="45720" rtlCol="0">
            <a:noAutofit/>
          </a:bodyPr>
          <a:lstStyle/>
          <a:p>
            <a:pPr marL="285750" indent="-285750" algn="l">
              <a:buFont typeface="Symbol" pitchFamily="2" charset="2"/>
              <a:buChar char="Y"/>
            </a:pPr>
            <a:r>
              <a:rPr lang="en-US" dirty="0"/>
              <a:t>defines an zero-</a:t>
            </a:r>
            <a:r>
              <a:rPr lang="en-US" dirty="0" err="1"/>
              <a:t>isocontour</a:t>
            </a:r>
            <a:r>
              <a:rPr lang="en-US" dirty="0"/>
              <a:t>, with distance </a:t>
            </a:r>
          </a:p>
          <a:p>
            <a:pPr algn="l"/>
            <a:r>
              <a:rPr lang="en-US" dirty="0"/>
              <a:t>(+/- in either direction)</a:t>
            </a:r>
          </a:p>
        </p:txBody>
      </p:sp>
      <p:pic>
        <p:nvPicPr>
          <p:cNvPr id="8" name="Picture 7">
            <a:extLst>
              <a:ext uri="{FF2B5EF4-FFF2-40B4-BE49-F238E27FC236}">
                <a16:creationId xmlns:a16="http://schemas.microsoft.com/office/drawing/2014/main" id="{BEFC4DF8-AA45-CE8E-CFBA-D2CC91F0DAA0}"/>
              </a:ext>
            </a:extLst>
          </p:cNvPr>
          <p:cNvPicPr>
            <a:picLocks noChangeAspect="1"/>
          </p:cNvPicPr>
          <p:nvPr/>
        </p:nvPicPr>
        <p:blipFill>
          <a:blip r:embed="rId3"/>
          <a:stretch>
            <a:fillRect/>
          </a:stretch>
        </p:blipFill>
        <p:spPr>
          <a:xfrm>
            <a:off x="1376399" y="6298850"/>
            <a:ext cx="3060700" cy="317500"/>
          </a:xfrm>
          <a:prstGeom prst="rect">
            <a:avLst/>
          </a:prstGeom>
        </p:spPr>
      </p:pic>
      <p:pic>
        <p:nvPicPr>
          <p:cNvPr id="9" name="Picture 8">
            <a:extLst>
              <a:ext uri="{FF2B5EF4-FFF2-40B4-BE49-F238E27FC236}">
                <a16:creationId xmlns:a16="http://schemas.microsoft.com/office/drawing/2014/main" id="{BCE05C43-0025-9979-A234-0CB8B0954BF5}"/>
              </a:ext>
            </a:extLst>
          </p:cNvPr>
          <p:cNvPicPr>
            <a:picLocks noChangeAspect="1"/>
          </p:cNvPicPr>
          <p:nvPr/>
        </p:nvPicPr>
        <p:blipFill>
          <a:blip r:embed="rId4"/>
          <a:stretch>
            <a:fillRect/>
          </a:stretch>
        </p:blipFill>
        <p:spPr>
          <a:xfrm>
            <a:off x="8831762" y="5140399"/>
            <a:ext cx="1295400" cy="889000"/>
          </a:xfrm>
          <a:prstGeom prst="rect">
            <a:avLst/>
          </a:prstGeom>
        </p:spPr>
      </p:pic>
      <p:sp>
        <p:nvSpPr>
          <p:cNvPr id="10" name="TextBox 9">
            <a:extLst>
              <a:ext uri="{FF2B5EF4-FFF2-40B4-BE49-F238E27FC236}">
                <a16:creationId xmlns:a16="http://schemas.microsoft.com/office/drawing/2014/main" id="{AFFA9AD6-3BFA-1B26-EEB8-3A7E289CD0DD}"/>
              </a:ext>
            </a:extLst>
          </p:cNvPr>
          <p:cNvSpPr txBox="1"/>
          <p:nvPr/>
        </p:nvSpPr>
        <p:spPr>
          <a:xfrm>
            <a:off x="8341112" y="6244683"/>
            <a:ext cx="0" cy="0"/>
          </a:xfrm>
          <a:prstGeom prst="rect">
            <a:avLst/>
          </a:prstGeom>
        </p:spPr>
        <p:txBody>
          <a:bodyPr vert="horz" wrap="none" lIns="91440" tIns="45720" rIns="91440" bIns="45720" rtlCol="0">
            <a:noAutofit/>
          </a:bodyPr>
          <a:lstStyle/>
          <a:p>
            <a:pPr algn="l"/>
            <a:r>
              <a:rPr lang="en-US" dirty="0"/>
              <a:t>Interface normal and curvature</a:t>
            </a:r>
          </a:p>
        </p:txBody>
      </p:sp>
      <p:pic>
        <p:nvPicPr>
          <p:cNvPr id="11" name="Picture 10">
            <a:extLst>
              <a:ext uri="{FF2B5EF4-FFF2-40B4-BE49-F238E27FC236}">
                <a16:creationId xmlns:a16="http://schemas.microsoft.com/office/drawing/2014/main" id="{4660DB67-F7B9-EDF6-7C3D-DE82C6924C17}"/>
              </a:ext>
            </a:extLst>
          </p:cNvPr>
          <p:cNvPicPr>
            <a:picLocks noChangeAspect="1"/>
          </p:cNvPicPr>
          <p:nvPr/>
        </p:nvPicPr>
        <p:blipFill>
          <a:blip r:embed="rId5"/>
          <a:stretch>
            <a:fillRect/>
          </a:stretch>
        </p:blipFill>
        <p:spPr>
          <a:xfrm>
            <a:off x="10447142" y="5216599"/>
            <a:ext cx="1244600" cy="736600"/>
          </a:xfrm>
          <a:prstGeom prst="rect">
            <a:avLst/>
          </a:prstGeom>
        </p:spPr>
      </p:pic>
      <p:pic>
        <p:nvPicPr>
          <p:cNvPr id="12" name="Picture 11">
            <a:extLst>
              <a:ext uri="{FF2B5EF4-FFF2-40B4-BE49-F238E27FC236}">
                <a16:creationId xmlns:a16="http://schemas.microsoft.com/office/drawing/2014/main" id="{6F35385C-B9DE-6312-1043-40BF6AF627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4298" y="6029399"/>
            <a:ext cx="2006600" cy="673100"/>
          </a:xfrm>
          <a:prstGeom prst="rect">
            <a:avLst/>
          </a:prstGeom>
        </p:spPr>
      </p:pic>
      <p:sp>
        <p:nvSpPr>
          <p:cNvPr id="5" name="Oval 4">
            <a:extLst>
              <a:ext uri="{FF2B5EF4-FFF2-40B4-BE49-F238E27FC236}">
                <a16:creationId xmlns:a16="http://schemas.microsoft.com/office/drawing/2014/main" id="{03CFE9C2-2442-A4A4-31E9-2E9396D29E13}"/>
              </a:ext>
            </a:extLst>
          </p:cNvPr>
          <p:cNvSpPr/>
          <p:nvPr/>
        </p:nvSpPr>
        <p:spPr>
          <a:xfrm>
            <a:off x="1211226" y="3081231"/>
            <a:ext cx="3789400" cy="3568390"/>
          </a:xfrm>
          <a:prstGeom prst="ellipse">
            <a:avLst/>
          </a:prstGeom>
          <a:solidFill>
            <a:schemeClr val="accent1">
              <a:alpha val="2014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72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sp>
        <p:nvSpPr>
          <p:cNvPr id="6" name="Oval 5">
            <a:extLst>
              <a:ext uri="{FF2B5EF4-FFF2-40B4-BE49-F238E27FC236}">
                <a16:creationId xmlns:a16="http://schemas.microsoft.com/office/drawing/2014/main" id="{372FBF7C-53F2-E9B3-3FC2-9C7F79C47A40}"/>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FD24-1ADB-C747-9764-E0283C1023F5}"/>
              </a:ext>
            </a:extLst>
          </p:cNvPr>
          <p:cNvSpPr>
            <a:spLocks noGrp="1"/>
          </p:cNvSpPr>
          <p:nvPr>
            <p:ph type="title"/>
          </p:nvPr>
        </p:nvSpPr>
        <p:spPr/>
        <p:txBody>
          <a:bodyPr/>
          <a:lstStyle/>
          <a:p>
            <a:r>
              <a:rPr lang="en-US" dirty="0"/>
              <a:t>Baseline: Generalized, Unstructured Numerical Formulation</a:t>
            </a:r>
          </a:p>
        </p:txBody>
      </p:sp>
      <p:sp>
        <p:nvSpPr>
          <p:cNvPr id="3" name="Slide Number Placeholder 2">
            <a:extLst>
              <a:ext uri="{FF2B5EF4-FFF2-40B4-BE49-F238E27FC236}">
                <a16:creationId xmlns:a16="http://schemas.microsoft.com/office/drawing/2014/main" id="{50B41EED-45CD-F148-B894-B33205B9EBF5}"/>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4C799636-6F1D-5A44-9B2D-76018C1DE59B}"/>
              </a:ext>
            </a:extLst>
          </p:cNvPr>
          <p:cNvSpPr>
            <a:spLocks noGrp="1"/>
          </p:cNvSpPr>
          <p:nvPr>
            <p:ph sz="quarter" idx="11"/>
          </p:nvPr>
        </p:nvSpPr>
        <p:spPr>
          <a:xfrm>
            <a:off x="647699" y="1409700"/>
            <a:ext cx="8486143" cy="5327276"/>
          </a:xfrm>
        </p:spPr>
        <p:txBody>
          <a:bodyPr>
            <a:normAutofit/>
          </a:bodyPr>
          <a:lstStyle/>
          <a:p>
            <a:pPr marL="342900" indent="-342900">
              <a:buFont typeface="Arial" panose="020B0604020202020204" pitchFamily="34" charset="0"/>
              <a:buChar char="•"/>
            </a:pPr>
            <a:r>
              <a:rPr lang="en-US" dirty="0"/>
              <a:t>Objective: Scalable, Efficient fluids on hybrid-based mesh constructs</a:t>
            </a:r>
          </a:p>
        </p:txBody>
      </p:sp>
      <p:pic>
        <p:nvPicPr>
          <p:cNvPr id="14" name="Picture 13">
            <a:extLst>
              <a:ext uri="{FF2B5EF4-FFF2-40B4-BE49-F238E27FC236}">
                <a16:creationId xmlns:a16="http://schemas.microsoft.com/office/drawing/2014/main" id="{BA96B813-6232-993E-B98F-339AF37D0C78}"/>
              </a:ext>
            </a:extLst>
          </p:cNvPr>
          <p:cNvPicPr>
            <a:picLocks noChangeAspect="1"/>
          </p:cNvPicPr>
          <p:nvPr/>
        </p:nvPicPr>
        <p:blipFill rotWithShape="1">
          <a:blip r:embed="rId2"/>
          <a:srcRect b="4708"/>
          <a:stretch/>
        </p:blipFill>
        <p:spPr>
          <a:xfrm>
            <a:off x="61654" y="1846327"/>
            <a:ext cx="4993812" cy="4526764"/>
          </a:xfrm>
          <a:prstGeom prst="rect">
            <a:avLst/>
          </a:prstGeom>
        </p:spPr>
      </p:pic>
      <p:pic>
        <p:nvPicPr>
          <p:cNvPr id="16" name="Picture 15">
            <a:extLst>
              <a:ext uri="{FF2B5EF4-FFF2-40B4-BE49-F238E27FC236}">
                <a16:creationId xmlns:a16="http://schemas.microsoft.com/office/drawing/2014/main" id="{BD62C3D9-547B-6DA0-8419-010D90FB7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486" y="1819512"/>
            <a:ext cx="2198271" cy="2065181"/>
          </a:xfrm>
          <a:prstGeom prst="rect">
            <a:avLst/>
          </a:prstGeom>
        </p:spPr>
      </p:pic>
      <p:pic>
        <p:nvPicPr>
          <p:cNvPr id="17" name="Picture 16">
            <a:extLst>
              <a:ext uri="{FF2B5EF4-FFF2-40B4-BE49-F238E27FC236}">
                <a16:creationId xmlns:a16="http://schemas.microsoft.com/office/drawing/2014/main" id="{AE71BF8E-280F-4CA7-C389-F505641606AC}"/>
              </a:ext>
            </a:extLst>
          </p:cNvPr>
          <p:cNvPicPr>
            <a:picLocks noChangeAspect="1"/>
          </p:cNvPicPr>
          <p:nvPr/>
        </p:nvPicPr>
        <p:blipFill rotWithShape="1">
          <a:blip r:embed="rId4">
            <a:extLst>
              <a:ext uri="{28A0092B-C50C-407E-A947-70E740481C1C}">
                <a14:useLocalDpi xmlns:a14="http://schemas.microsoft.com/office/drawing/2010/main" val="0"/>
              </a:ext>
            </a:extLst>
          </a:blip>
          <a:srcRect r="22997"/>
          <a:stretch/>
        </p:blipFill>
        <p:spPr>
          <a:xfrm>
            <a:off x="9646798" y="1419989"/>
            <a:ext cx="2112353" cy="1353023"/>
          </a:xfrm>
          <a:prstGeom prst="rect">
            <a:avLst/>
          </a:prstGeom>
        </p:spPr>
      </p:pic>
      <p:pic>
        <p:nvPicPr>
          <p:cNvPr id="18" name="Picture 17">
            <a:extLst>
              <a:ext uri="{FF2B5EF4-FFF2-40B4-BE49-F238E27FC236}">
                <a16:creationId xmlns:a16="http://schemas.microsoft.com/office/drawing/2014/main" id="{34A0FDE1-1E81-8309-DDDA-BF6EDE5BE57C}"/>
              </a:ext>
            </a:extLst>
          </p:cNvPr>
          <p:cNvPicPr>
            <a:picLocks noChangeAspect="1"/>
          </p:cNvPicPr>
          <p:nvPr/>
        </p:nvPicPr>
        <p:blipFill rotWithShape="1">
          <a:blip r:embed="rId5">
            <a:extLst>
              <a:ext uri="{28A0092B-C50C-407E-A947-70E740481C1C}">
                <a14:useLocalDpi xmlns:a14="http://schemas.microsoft.com/office/drawing/2010/main" val="0"/>
              </a:ext>
            </a:extLst>
          </a:blip>
          <a:srcRect r="20030"/>
          <a:stretch/>
        </p:blipFill>
        <p:spPr>
          <a:xfrm>
            <a:off x="9646798" y="2553182"/>
            <a:ext cx="2193741" cy="1353024"/>
          </a:xfrm>
          <a:prstGeom prst="rect">
            <a:avLst/>
          </a:prstGeom>
        </p:spPr>
      </p:pic>
      <p:sp>
        <p:nvSpPr>
          <p:cNvPr id="19" name="TextBox 18">
            <a:extLst>
              <a:ext uri="{FF2B5EF4-FFF2-40B4-BE49-F238E27FC236}">
                <a16:creationId xmlns:a16="http://schemas.microsoft.com/office/drawing/2014/main" id="{A655142D-463A-6F82-EC8C-C4A7670F3BEF}"/>
              </a:ext>
            </a:extLst>
          </p:cNvPr>
          <p:cNvSpPr txBox="1"/>
          <p:nvPr/>
        </p:nvSpPr>
        <p:spPr>
          <a:xfrm>
            <a:off x="9151536" y="3757206"/>
            <a:ext cx="3012363" cy="523220"/>
          </a:xfrm>
          <a:prstGeom prst="rect">
            <a:avLst/>
          </a:prstGeom>
          <a:noFill/>
        </p:spPr>
        <p:txBody>
          <a:bodyPr wrap="none" rtlCol="0">
            <a:spAutoFit/>
          </a:bodyPr>
          <a:lstStyle/>
          <a:p>
            <a:pPr algn="ctr"/>
            <a:r>
              <a:rPr lang="en-US" sz="1400" dirty="0"/>
              <a:t>Rotating cube (Re 4000, RPM 3600)</a:t>
            </a:r>
          </a:p>
          <a:p>
            <a:pPr algn="ctr"/>
            <a:r>
              <a:rPr lang="en-US" sz="1400" dirty="0"/>
              <a:t>P=1 (top) and P=2 (bottom)</a:t>
            </a:r>
          </a:p>
        </p:txBody>
      </p:sp>
      <p:sp>
        <p:nvSpPr>
          <p:cNvPr id="22" name="TextBox 21">
            <a:extLst>
              <a:ext uri="{FF2B5EF4-FFF2-40B4-BE49-F238E27FC236}">
                <a16:creationId xmlns:a16="http://schemas.microsoft.com/office/drawing/2014/main" id="{C2193C95-305E-C3C7-AE41-3DC2E86790DE}"/>
              </a:ext>
            </a:extLst>
          </p:cNvPr>
          <p:cNvSpPr txBox="1"/>
          <p:nvPr/>
        </p:nvSpPr>
        <p:spPr>
          <a:xfrm>
            <a:off x="263236" y="6608618"/>
            <a:ext cx="0" cy="0"/>
          </a:xfrm>
          <a:prstGeom prst="rect">
            <a:avLst/>
          </a:prstGeom>
        </p:spPr>
        <p:txBody>
          <a:bodyPr vert="horz" wrap="none" lIns="91440" tIns="45720" rIns="91440" bIns="45720" rtlCol="0">
            <a:noAutofit/>
          </a:bodyPr>
          <a:lstStyle/>
          <a:p>
            <a:pPr algn="l"/>
            <a:r>
              <a:rPr lang="en-US" dirty="0"/>
              <a:t>Control-volume finite-element method (CVFEM)</a:t>
            </a:r>
          </a:p>
        </p:txBody>
      </p:sp>
      <p:sp>
        <p:nvSpPr>
          <p:cNvPr id="23" name="Content Placeholder 3">
            <a:extLst>
              <a:ext uri="{FF2B5EF4-FFF2-40B4-BE49-F238E27FC236}">
                <a16:creationId xmlns:a16="http://schemas.microsoft.com/office/drawing/2014/main" id="{1BE5A8B8-33D6-1445-310C-2CB9A329F924}"/>
              </a:ext>
            </a:extLst>
          </p:cNvPr>
          <p:cNvSpPr txBox="1">
            <a:spLocks/>
          </p:cNvSpPr>
          <p:nvPr/>
        </p:nvSpPr>
        <p:spPr>
          <a:xfrm>
            <a:off x="5991917" y="4280427"/>
            <a:ext cx="5937709" cy="2496876"/>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chemeClr val="tx1"/>
                </a:solidFill>
              </a:rPr>
              <a:t>CVFEM can be viewed as Petrov-</a:t>
            </a:r>
            <a:r>
              <a:rPr lang="en-US" dirty="0" err="1">
                <a:solidFill>
                  <a:schemeClr val="tx1"/>
                </a:solidFill>
              </a:rPr>
              <a:t>Galerkin</a:t>
            </a:r>
            <a:r>
              <a:rPr lang="en-US" dirty="0">
                <a:solidFill>
                  <a:schemeClr val="tx1"/>
                </a:solidFill>
              </a:rPr>
              <a:t> method (basis differs from test function)</a:t>
            </a:r>
          </a:p>
          <a:p>
            <a:pPr marL="342900" indent="-342900">
              <a:buFont typeface="Arial" panose="020B0604020202020204" pitchFamily="34" charset="0"/>
              <a:buChar char="•"/>
            </a:pPr>
            <a:r>
              <a:rPr lang="en-US" dirty="0">
                <a:solidFill>
                  <a:schemeClr val="tx1"/>
                </a:solidFill>
              </a:rPr>
              <a:t>High-quality on generalized unstructured meshes, Domino et al. </a:t>
            </a:r>
            <a:r>
              <a:rPr lang="en-US" dirty="0" err="1">
                <a:solidFill>
                  <a:schemeClr val="tx1"/>
                </a:solidFill>
              </a:rPr>
              <a:t>Comput</a:t>
            </a:r>
            <a:r>
              <a:rPr lang="en-US" dirty="0">
                <a:solidFill>
                  <a:schemeClr val="tx1"/>
                </a:solidFill>
              </a:rPr>
              <a:t>. Fluids (2019)</a:t>
            </a:r>
          </a:p>
          <a:p>
            <a:pPr marL="342900" indent="-342900">
              <a:buFont typeface="Arial" panose="020B0604020202020204" pitchFamily="34" charset="0"/>
              <a:buChar char="•"/>
            </a:pPr>
            <a:r>
              <a:rPr lang="en-US" dirty="0">
                <a:solidFill>
                  <a:schemeClr val="tx1"/>
                </a:solidFill>
              </a:rPr>
              <a:t>The method can also be promoted in polynomial space, see Domino, </a:t>
            </a:r>
            <a:r>
              <a:rPr lang="en-US" i="1" dirty="0">
                <a:solidFill>
                  <a:schemeClr val="tx1"/>
                </a:solidFill>
              </a:rPr>
              <a:t>CTRSP </a:t>
            </a:r>
            <a:r>
              <a:rPr lang="en-US" dirty="0">
                <a:solidFill>
                  <a:schemeClr val="tx1"/>
                </a:solidFill>
              </a:rPr>
              <a:t>(2014) as a first example of low-Mach fluids algorithm – or Domino, J. Comp. Phys. (2018)</a:t>
            </a:r>
          </a:p>
          <a:p>
            <a:pPr marL="726948" lvl="1" indent="-342900">
              <a:buFont typeface="Arial" panose="020B0604020202020204" pitchFamily="34" charset="0"/>
              <a:buChar char="•"/>
            </a:pPr>
            <a:r>
              <a:rPr lang="en-US" dirty="0">
                <a:solidFill>
                  <a:schemeClr val="tx1"/>
                </a:solidFill>
              </a:rPr>
              <a:t>GPU, </a:t>
            </a:r>
            <a:r>
              <a:rPr lang="en-US" dirty="0" err="1">
                <a:solidFill>
                  <a:schemeClr val="tx1"/>
                </a:solidFill>
              </a:rPr>
              <a:t>Knaus</a:t>
            </a:r>
            <a:r>
              <a:rPr lang="en-US" dirty="0">
                <a:solidFill>
                  <a:schemeClr val="tx1"/>
                </a:solidFill>
              </a:rPr>
              <a:t>, </a:t>
            </a:r>
            <a:r>
              <a:rPr lang="en-US" dirty="0" err="1">
                <a:solidFill>
                  <a:schemeClr val="tx1"/>
                </a:solidFill>
              </a:rPr>
              <a:t>Comput</a:t>
            </a:r>
            <a:r>
              <a:rPr lang="en-US" dirty="0">
                <a:solidFill>
                  <a:schemeClr val="tx1"/>
                </a:solidFill>
              </a:rPr>
              <a:t>. Fluids (2022)</a:t>
            </a:r>
            <a:endParaRPr lang="en-US" dirty="0"/>
          </a:p>
        </p:txBody>
      </p:sp>
    </p:spTree>
    <p:extLst>
      <p:ext uri="{BB962C8B-B14F-4D97-AF65-F5344CB8AC3E}">
        <p14:creationId xmlns:p14="http://schemas.microsoft.com/office/powerpoint/2010/main" val="363874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1DD7-1F18-344D-89F8-1D6E5886B068}"/>
              </a:ext>
            </a:extLst>
          </p:cNvPr>
          <p:cNvSpPr>
            <a:spLocks noGrp="1"/>
          </p:cNvSpPr>
          <p:nvPr>
            <p:ph type="title"/>
          </p:nvPr>
        </p:nvSpPr>
        <p:spPr/>
        <p:txBody>
          <a:bodyPr/>
          <a:lstStyle/>
          <a:p>
            <a:r>
              <a:rPr lang="en-US" dirty="0"/>
              <a:t>Equal-Order Interpolation, i.e., Collocation:</a:t>
            </a:r>
            <a:br>
              <a:rPr lang="en-US" dirty="0"/>
            </a:br>
            <a:r>
              <a:rPr lang="en-US" dirty="0"/>
              <a:t>Pressure Stabilization Review (1/2)</a:t>
            </a:r>
          </a:p>
        </p:txBody>
      </p:sp>
      <p:sp>
        <p:nvSpPr>
          <p:cNvPr id="3" name="Slide Number Placeholder 2">
            <a:extLst>
              <a:ext uri="{FF2B5EF4-FFF2-40B4-BE49-F238E27FC236}">
                <a16:creationId xmlns:a16="http://schemas.microsoft.com/office/drawing/2014/main" id="{C1348F39-3B36-394E-93AB-F31821B36BE8}"/>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138CFA41-2A6E-EB4A-B576-5179AFB9D21D}"/>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A variety of forms/explanations – depending on the particular community; at it’s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r>
              <a:rPr lang="en-US" dirty="0"/>
              <a:t>What is       ? (next slide)?</a:t>
            </a:r>
          </a:p>
        </p:txBody>
      </p:sp>
      <p:pic>
        <p:nvPicPr>
          <p:cNvPr id="12" name="Picture 11">
            <a:extLst>
              <a:ext uri="{FF2B5EF4-FFF2-40B4-BE49-F238E27FC236}">
                <a16:creationId xmlns:a16="http://schemas.microsoft.com/office/drawing/2014/main" id="{BA81E6B8-F7AE-270D-A941-7B429D5F2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2330392"/>
            <a:ext cx="6172200" cy="1574800"/>
          </a:xfrm>
          <a:prstGeom prst="rect">
            <a:avLst/>
          </a:prstGeom>
        </p:spPr>
      </p:pic>
      <p:pic>
        <p:nvPicPr>
          <p:cNvPr id="14" name="Picture 13">
            <a:extLst>
              <a:ext uri="{FF2B5EF4-FFF2-40B4-BE49-F238E27FC236}">
                <a16:creationId xmlns:a16="http://schemas.microsoft.com/office/drawing/2014/main" id="{A90D9736-DF2F-70CF-E249-8DC479DC4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14" y="4051977"/>
            <a:ext cx="4102100" cy="673100"/>
          </a:xfrm>
          <a:prstGeom prst="rect">
            <a:avLst/>
          </a:prstGeom>
        </p:spPr>
      </p:pic>
      <p:pic>
        <p:nvPicPr>
          <p:cNvPr id="15" name="Picture 14">
            <a:extLst>
              <a:ext uri="{FF2B5EF4-FFF2-40B4-BE49-F238E27FC236}">
                <a16:creationId xmlns:a16="http://schemas.microsoft.com/office/drawing/2014/main" id="{00C05166-E11E-302C-40D9-3717ED549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900" y="2191847"/>
            <a:ext cx="3454400" cy="723900"/>
          </a:xfrm>
          <a:prstGeom prst="rect">
            <a:avLst/>
          </a:prstGeom>
        </p:spPr>
      </p:pic>
      <p:sp>
        <p:nvSpPr>
          <p:cNvPr id="16" name="TextBox 15">
            <a:extLst>
              <a:ext uri="{FF2B5EF4-FFF2-40B4-BE49-F238E27FC236}">
                <a16:creationId xmlns:a16="http://schemas.microsoft.com/office/drawing/2014/main" id="{AB643BDB-1992-A37A-82D6-F5A45514DC40}"/>
              </a:ext>
            </a:extLst>
          </p:cNvPr>
          <p:cNvSpPr txBox="1"/>
          <p:nvPr/>
        </p:nvSpPr>
        <p:spPr>
          <a:xfrm>
            <a:off x="8437417" y="3158835"/>
            <a:ext cx="0" cy="0"/>
          </a:xfrm>
          <a:prstGeom prst="rect">
            <a:avLst/>
          </a:prstGeom>
        </p:spPr>
        <p:txBody>
          <a:bodyPr vert="horz" wrap="none" lIns="91440" tIns="45720" rIns="91440" bIns="45720" rtlCol="0">
            <a:noAutofit/>
          </a:bodyPr>
          <a:lstStyle/>
          <a:p>
            <a:pPr algn="l"/>
            <a:r>
              <a:rPr lang="en-US" dirty="0"/>
              <a:t>Projected nodal gradient that</a:t>
            </a:r>
          </a:p>
          <a:p>
            <a:pPr algn="l"/>
            <a:r>
              <a:rPr lang="en-US" dirty="0"/>
              <a:t>can be mass-lumped</a:t>
            </a:r>
          </a:p>
        </p:txBody>
      </p:sp>
      <p:pic>
        <p:nvPicPr>
          <p:cNvPr id="18" name="Picture 17">
            <a:extLst>
              <a:ext uri="{FF2B5EF4-FFF2-40B4-BE49-F238E27FC236}">
                <a16:creationId xmlns:a16="http://schemas.microsoft.com/office/drawing/2014/main" id="{70495F8D-59CD-05D8-189F-9D60BB774B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2726" y="5444265"/>
            <a:ext cx="241300" cy="292100"/>
          </a:xfrm>
          <a:prstGeom prst="rect">
            <a:avLst/>
          </a:prstGeom>
        </p:spPr>
      </p:pic>
    </p:spTree>
    <p:extLst>
      <p:ext uri="{BB962C8B-B14F-4D97-AF65-F5344CB8AC3E}">
        <p14:creationId xmlns:p14="http://schemas.microsoft.com/office/powerpoint/2010/main" val="82244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1DD7-1F18-344D-89F8-1D6E5886B068}"/>
              </a:ext>
            </a:extLst>
          </p:cNvPr>
          <p:cNvSpPr>
            <a:spLocks noGrp="1"/>
          </p:cNvSpPr>
          <p:nvPr>
            <p:ph type="title"/>
          </p:nvPr>
        </p:nvSpPr>
        <p:spPr/>
        <p:txBody>
          <a:bodyPr/>
          <a:lstStyle/>
          <a:p>
            <a:r>
              <a:rPr lang="en-US" dirty="0"/>
              <a:t>Equal-Order Interpolation, i.e., Collocation:</a:t>
            </a:r>
            <a:br>
              <a:rPr lang="en-US" dirty="0"/>
            </a:br>
            <a:r>
              <a:rPr lang="en-US" dirty="0"/>
              <a:t>Pressure Stabilization Review (2/2)</a:t>
            </a:r>
          </a:p>
        </p:txBody>
      </p:sp>
      <p:sp>
        <p:nvSpPr>
          <p:cNvPr id="3" name="Slide Number Placeholder 2">
            <a:extLst>
              <a:ext uri="{FF2B5EF4-FFF2-40B4-BE49-F238E27FC236}">
                <a16:creationId xmlns:a16="http://schemas.microsoft.com/office/drawing/2014/main" id="{C1348F39-3B36-394E-93AB-F31821B36BE8}"/>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138CFA41-2A6E-EB4A-B576-5179AFB9D21D}"/>
              </a:ext>
            </a:extLst>
          </p:cNvPr>
          <p:cNvSpPr>
            <a:spLocks noGrp="1"/>
          </p:cNvSpPr>
          <p:nvPr>
            <p:ph sz="quarter" idx="11"/>
          </p:nvPr>
        </p:nvSpPr>
        <p:spPr>
          <a:xfrm>
            <a:off x="647700" y="1409700"/>
            <a:ext cx="11544300" cy="5426812"/>
          </a:xfrm>
        </p:spPr>
        <p:txBody>
          <a:bodyPr>
            <a:normAutofit/>
          </a:bodyPr>
          <a:lstStyle/>
          <a:p>
            <a:pPr marL="342900" indent="-342900">
              <a:buFont typeface="Arial" panose="020B0604020202020204" pitchFamily="34" charset="0"/>
              <a:buChar char="•"/>
            </a:pPr>
            <a:r>
              <a:rPr lang="en-US" dirty="0"/>
              <a:t>   is a function of the fine-scale momentum residual (evaluated at an integration point):</a:t>
            </a:r>
          </a:p>
          <a:p>
            <a:pPr marL="342900" indent="-342900">
              <a:buFont typeface="Arial" panose="020B0604020202020204" pitchFamily="34" charset="0"/>
              <a:buChar char="•"/>
            </a:pPr>
            <a:endParaRPr lang="en-US" dirty="0"/>
          </a:p>
          <a:p>
            <a:endParaRPr lang="en-US" dirty="0"/>
          </a:p>
          <a:p>
            <a:endParaRPr lang="en-US" dirty="0"/>
          </a:p>
          <a:p>
            <a:r>
              <a:rPr lang="en-US" dirty="0"/>
              <a:t>We can also project this residual to the nodes,                                                                  and approximate R</a:t>
            </a:r>
            <a:r>
              <a:rPr lang="en-US" baseline="30000" dirty="0"/>
              <a:t>h</a:t>
            </a:r>
            <a:r>
              <a:rPr lang="en-US" dirty="0"/>
              <a:t>(</a:t>
            </a:r>
            <a:r>
              <a:rPr lang="en-US" dirty="0" err="1"/>
              <a:t>u</a:t>
            </a:r>
            <a:r>
              <a:rPr lang="en-US" baseline="-25000" dirty="0" err="1"/>
              <a:t>j</a:t>
            </a:r>
            <a:r>
              <a:rPr lang="en-US" dirty="0"/>
              <a:t>) as re-interpolation of choice terms</a:t>
            </a:r>
          </a:p>
          <a:p>
            <a:pPr marL="342900" indent="-342900">
              <a:buFont typeface="Arial" panose="020B0604020202020204" pitchFamily="34" charset="0"/>
              <a:buChar char="•"/>
            </a:pPr>
            <a:r>
              <a:rPr lang="en-US" dirty="0"/>
              <a:t>Usage of a full residual (1) results in a classic Pressure Stabilized Petrov </a:t>
            </a:r>
            <a:r>
              <a:rPr lang="en-US" dirty="0" err="1"/>
              <a:t>Galerkin</a:t>
            </a:r>
            <a:r>
              <a:rPr lang="en-US" dirty="0"/>
              <a:t> (Hughes et al. 1986)</a:t>
            </a:r>
          </a:p>
          <a:p>
            <a:pPr marL="342900" indent="-342900">
              <a:buFont typeface="Arial" panose="020B0604020202020204" pitchFamily="34" charset="0"/>
              <a:buChar char="•"/>
            </a:pPr>
            <a:r>
              <a:rPr lang="en-US" dirty="0"/>
              <a:t>Pick and choose each residual, Majumdar (1988)</a:t>
            </a:r>
          </a:p>
          <a:p>
            <a:pPr marL="342900" indent="-342900">
              <a:buFont typeface="Arial" panose="020B0604020202020204" pitchFamily="34" charset="0"/>
              <a:buChar char="•"/>
            </a:pPr>
            <a:r>
              <a:rPr lang="en-US" dirty="0"/>
              <a:t>Algebraically manipulation affords the classic </a:t>
            </a:r>
            <a:r>
              <a:rPr lang="en-US" dirty="0" err="1"/>
              <a:t>Rhie</a:t>
            </a:r>
            <a:r>
              <a:rPr lang="en-US" dirty="0"/>
              <a:t>-Chow-based (1983) pressure stabilization</a:t>
            </a:r>
          </a:p>
          <a:p>
            <a:endParaRPr lang="en-US" dirty="0"/>
          </a:p>
          <a:p>
            <a:endParaRPr lang="en-US" dirty="0"/>
          </a:p>
          <a:p>
            <a:r>
              <a:rPr lang="en-US" dirty="0"/>
              <a:t>	- shown to be stable and dissipative [Ham and </a:t>
            </a:r>
            <a:r>
              <a:rPr lang="en-US" dirty="0" err="1"/>
              <a:t>Iaccarino</a:t>
            </a:r>
            <a:r>
              <a:rPr lang="en-US" dirty="0"/>
              <a:t> (2004) or Domino (2006)]</a:t>
            </a:r>
          </a:p>
          <a:p>
            <a:pPr marL="342900" indent="-342900">
              <a:buFont typeface="Arial" panose="020B0604020202020204" pitchFamily="34" charset="0"/>
              <a:buChar char="•"/>
            </a:pPr>
            <a:r>
              <a:rPr lang="en-US" dirty="0"/>
              <a:t>There is also the nuance of pressure projection vs monolithic</a:t>
            </a:r>
          </a:p>
          <a:p>
            <a:pPr marL="342900" indent="-342900">
              <a:buFontTx/>
              <a:buChar char="-"/>
            </a:pPr>
            <a:endParaRPr lang="en-US" dirty="0"/>
          </a:p>
        </p:txBody>
      </p:sp>
      <p:pic>
        <p:nvPicPr>
          <p:cNvPr id="18" name="Picture 17">
            <a:extLst>
              <a:ext uri="{FF2B5EF4-FFF2-40B4-BE49-F238E27FC236}">
                <a16:creationId xmlns:a16="http://schemas.microsoft.com/office/drawing/2014/main" id="{70495F8D-59CD-05D8-189F-9D60BB774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04" y="1426445"/>
            <a:ext cx="241300" cy="292100"/>
          </a:xfrm>
          <a:prstGeom prst="rect">
            <a:avLst/>
          </a:prstGeom>
        </p:spPr>
      </p:pic>
      <p:pic>
        <p:nvPicPr>
          <p:cNvPr id="20" name="Picture 19">
            <a:extLst>
              <a:ext uri="{FF2B5EF4-FFF2-40B4-BE49-F238E27FC236}">
                <a16:creationId xmlns:a16="http://schemas.microsoft.com/office/drawing/2014/main" id="{13427958-88BC-25D2-AA29-19C7702C1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614" y="2074857"/>
            <a:ext cx="2311400" cy="571500"/>
          </a:xfrm>
          <a:prstGeom prst="rect">
            <a:avLst/>
          </a:prstGeom>
        </p:spPr>
      </p:pic>
      <p:pic>
        <p:nvPicPr>
          <p:cNvPr id="22" name="Picture 21">
            <a:extLst>
              <a:ext uri="{FF2B5EF4-FFF2-40B4-BE49-F238E27FC236}">
                <a16:creationId xmlns:a16="http://schemas.microsoft.com/office/drawing/2014/main" id="{C3C647A1-ADFE-65B5-C88C-3F79F620C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493" y="2024057"/>
            <a:ext cx="6019800" cy="673100"/>
          </a:xfrm>
          <a:prstGeom prst="rect">
            <a:avLst/>
          </a:prstGeom>
        </p:spPr>
      </p:pic>
      <p:pic>
        <p:nvPicPr>
          <p:cNvPr id="24" name="Picture 23">
            <a:extLst>
              <a:ext uri="{FF2B5EF4-FFF2-40B4-BE49-F238E27FC236}">
                <a16:creationId xmlns:a16="http://schemas.microsoft.com/office/drawing/2014/main" id="{17A19BEC-1708-4F85-E941-22643811B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6651" y="2990006"/>
            <a:ext cx="4025900" cy="355600"/>
          </a:xfrm>
          <a:prstGeom prst="rect">
            <a:avLst/>
          </a:prstGeom>
        </p:spPr>
      </p:pic>
      <p:sp>
        <p:nvSpPr>
          <p:cNvPr id="5" name="TextBox 4">
            <a:extLst>
              <a:ext uri="{FF2B5EF4-FFF2-40B4-BE49-F238E27FC236}">
                <a16:creationId xmlns:a16="http://schemas.microsoft.com/office/drawing/2014/main" id="{14F7C454-7555-2D43-F0C6-4AE60288B2B5}"/>
              </a:ext>
            </a:extLst>
          </p:cNvPr>
          <p:cNvSpPr txBox="1"/>
          <p:nvPr/>
        </p:nvSpPr>
        <p:spPr>
          <a:xfrm>
            <a:off x="11014359" y="2175160"/>
            <a:ext cx="0" cy="0"/>
          </a:xfrm>
          <a:prstGeom prst="rect">
            <a:avLst/>
          </a:prstGeom>
        </p:spPr>
        <p:txBody>
          <a:bodyPr vert="horz" wrap="none" lIns="91440" tIns="45720" rIns="91440" bIns="45720" rtlCol="0">
            <a:noAutofit/>
          </a:bodyPr>
          <a:lstStyle/>
          <a:p>
            <a:pPr algn="l"/>
            <a:r>
              <a:rPr lang="en-US" dirty="0"/>
              <a:t>(1)</a:t>
            </a:r>
          </a:p>
        </p:txBody>
      </p:sp>
      <p:pic>
        <p:nvPicPr>
          <p:cNvPr id="7" name="Picture 6">
            <a:extLst>
              <a:ext uri="{FF2B5EF4-FFF2-40B4-BE49-F238E27FC236}">
                <a16:creationId xmlns:a16="http://schemas.microsoft.com/office/drawing/2014/main" id="{59CB9E76-3736-C372-1683-B8034B84F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8050" y="5099050"/>
            <a:ext cx="3200400" cy="698500"/>
          </a:xfrm>
          <a:prstGeom prst="rect">
            <a:avLst/>
          </a:prstGeom>
        </p:spPr>
      </p:pic>
    </p:spTree>
    <p:extLst>
      <p:ext uri="{BB962C8B-B14F-4D97-AF65-F5344CB8AC3E}">
        <p14:creationId xmlns:p14="http://schemas.microsoft.com/office/powerpoint/2010/main" val="425566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a:t>
            </a:r>
            <a:br>
              <a:rPr lang="en-US" dirty="0"/>
            </a:br>
            <a:r>
              <a:rPr lang="en-US" dirty="0"/>
              <a:t>Sharpening + Advection Stabilization + Interface Smoothing</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algn="l"/>
            <a:r>
              <a:rPr lang="en-US" dirty="0"/>
              <a:t>VOF equation with PDE-based sharpening (to mitigate numerical diffusion) that includes residual-based stabilization</a:t>
            </a:r>
          </a:p>
        </p:txBody>
      </p:sp>
      <p:pic>
        <p:nvPicPr>
          <p:cNvPr id="10" name="Picture 9">
            <a:extLst>
              <a:ext uri="{FF2B5EF4-FFF2-40B4-BE49-F238E27FC236}">
                <a16:creationId xmlns:a16="http://schemas.microsoft.com/office/drawing/2014/main" id="{18FBC498-A8DF-6857-3AFC-002C9C15E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212" y="2838855"/>
            <a:ext cx="2451100" cy="787400"/>
          </a:xfrm>
          <a:prstGeom prst="rect">
            <a:avLst/>
          </a:prstGeom>
        </p:spPr>
      </p:pic>
      <p:pic>
        <p:nvPicPr>
          <p:cNvPr id="14" name="Picture 13">
            <a:extLst>
              <a:ext uri="{FF2B5EF4-FFF2-40B4-BE49-F238E27FC236}">
                <a16:creationId xmlns:a16="http://schemas.microsoft.com/office/drawing/2014/main" id="{7F416618-0AF2-1B9D-DFC0-40B73C2F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85" y="2190750"/>
            <a:ext cx="3263900" cy="30480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F4B9A-8812-D7A1-0122-110CB2FC9138}"/>
                  </a:ext>
                </a:extLst>
              </p:cNvPr>
              <p:cNvSpPr txBox="1"/>
              <p:nvPr/>
            </p:nvSpPr>
            <p:spPr>
              <a:xfrm>
                <a:off x="4073709" y="2981075"/>
                <a:ext cx="0" cy="0"/>
              </a:xfrm>
              <a:prstGeom prst="rect">
                <a:avLst/>
              </a:prstGeom>
            </p:spPr>
            <p:txBody>
              <a:bodyPr vert="horz" wrap="none" lIns="91440" tIns="45720" rIns="91440" bIns="45720" rtlCol="0">
                <a:noAutofit/>
              </a:bodyPr>
              <a:lstStyle/>
              <a:p>
                <a:pPr algn="l"/>
                <a:r>
                  <a:rPr lang="en-US" dirty="0"/>
                  <a:t>PDE-based sharpening with compression velocity</a:t>
                </a:r>
              </a:p>
              <a:p>
                <a:pPr algn="l"/>
                <a:r>
                  <a:rPr lang="en-US" dirty="0"/>
                  <a:t>in the direction of the interface normal,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𝑗</m:t>
                        </m:r>
                      </m:sub>
                      <m:sup>
                        <m:r>
                          <a:rPr lang="en-US" b="0" i="1" smtClean="0">
                            <a:latin typeface="Cambria Math" panose="02040503050406030204" pitchFamily="18" charset="0"/>
                          </a:rPr>
                          <m:t>𝐼</m:t>
                        </m:r>
                      </m:sup>
                    </m:sSubSup>
                  </m:oMath>
                </a14:m>
                <a:endParaRPr lang="en-US" dirty="0"/>
              </a:p>
            </p:txBody>
          </p:sp>
        </mc:Choice>
        <mc:Fallback xmlns="">
          <p:sp>
            <p:nvSpPr>
              <p:cNvPr id="15" name="TextBox 14">
                <a:extLst>
                  <a:ext uri="{FF2B5EF4-FFF2-40B4-BE49-F238E27FC236}">
                    <a16:creationId xmlns:a16="http://schemas.microsoft.com/office/drawing/2014/main" id="{0BCF4B9A-8812-D7A1-0122-110CB2FC9138}"/>
                  </a:ext>
                </a:extLst>
              </p:cNvPr>
              <p:cNvSpPr txBox="1">
                <a:spLocks noRot="1" noChangeAspect="1" noMove="1" noResize="1" noEditPoints="1" noAdjustHandles="1" noChangeArrowheads="1" noChangeShapeType="1" noTextEdit="1"/>
              </p:cNvSpPr>
              <p:nvPr/>
            </p:nvSpPr>
            <p:spPr>
              <a:xfrm>
                <a:off x="4073709" y="2981075"/>
                <a:ext cx="0" cy="0"/>
              </a:xfrm>
              <a:prstGeom prst="rect">
                <a:avLst/>
              </a:prstGeom>
              <a:blipFill>
                <a:blip r:embed="rId4"/>
                <a:stretch>
                  <a:fillRect l="-1100000" t="-600000" r="-40700000" b="-5600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3B6D318-2B6F-FCAF-F529-74104F81CD5E}"/>
              </a:ext>
            </a:extLst>
          </p:cNvPr>
          <p:cNvSpPr txBox="1"/>
          <p:nvPr/>
        </p:nvSpPr>
        <p:spPr>
          <a:xfrm>
            <a:off x="4073709" y="3754575"/>
            <a:ext cx="0" cy="0"/>
          </a:xfrm>
          <a:prstGeom prst="rect">
            <a:avLst/>
          </a:prstGeom>
        </p:spPr>
        <p:txBody>
          <a:bodyPr vert="horz" wrap="none" lIns="91440" tIns="45720" rIns="91440" bIns="45720" rtlCol="0">
            <a:noAutofit/>
          </a:bodyPr>
          <a:lstStyle/>
          <a:p>
            <a:pPr algn="l"/>
            <a:r>
              <a:rPr lang="en-US" dirty="0"/>
              <a:t>Streamwise-upwind, control volume (SUCV), </a:t>
            </a:r>
            <a:r>
              <a:rPr lang="en-US" dirty="0" err="1"/>
              <a:t>Swaminanthan</a:t>
            </a:r>
            <a:r>
              <a:rPr lang="en-US" dirty="0"/>
              <a:t> et al., Int. J. </a:t>
            </a:r>
            <a:r>
              <a:rPr lang="en-US" dirty="0" err="1"/>
              <a:t>Numer</a:t>
            </a:r>
            <a:r>
              <a:rPr lang="en-US" dirty="0"/>
              <a:t>. </a:t>
            </a:r>
          </a:p>
          <a:p>
            <a:pPr algn="l"/>
            <a:r>
              <a:rPr lang="en-US" dirty="0"/>
              <a:t>Meth. Engr. (1993); based on Streamwise Upwind Petrov-</a:t>
            </a:r>
            <a:r>
              <a:rPr lang="en-US" dirty="0" err="1"/>
              <a:t>Galerkin</a:t>
            </a:r>
            <a:r>
              <a:rPr lang="en-US" dirty="0"/>
              <a:t> (SUPG), </a:t>
            </a:r>
          </a:p>
          <a:p>
            <a:pPr algn="l"/>
            <a:r>
              <a:rPr lang="en-US" dirty="0"/>
              <a:t>Brooks and Hughes, </a:t>
            </a:r>
            <a:r>
              <a:rPr lang="en-US" i="0" u="none" strike="noStrike" dirty="0" err="1">
                <a:solidFill>
                  <a:srgbClr val="202124"/>
                </a:solidFill>
                <a:effectLst/>
              </a:rPr>
              <a:t>Comput</a:t>
            </a:r>
            <a:r>
              <a:rPr lang="en-US" i="0" u="none" strike="noStrike" dirty="0">
                <a:solidFill>
                  <a:srgbClr val="202124"/>
                </a:solidFill>
                <a:effectLst/>
              </a:rPr>
              <a:t>. Methods in Appl. Mech. Eng. (1982).</a:t>
            </a:r>
            <a:endParaRPr lang="en-US" dirty="0"/>
          </a:p>
        </p:txBody>
      </p:sp>
      <p:sp>
        <p:nvSpPr>
          <p:cNvPr id="17" name="TextBox 16">
            <a:extLst>
              <a:ext uri="{FF2B5EF4-FFF2-40B4-BE49-F238E27FC236}">
                <a16:creationId xmlns:a16="http://schemas.microsoft.com/office/drawing/2014/main" id="{51426FD7-20D4-2ABE-FBB3-0CE4708E8A0D}"/>
              </a:ext>
            </a:extLst>
          </p:cNvPr>
          <p:cNvSpPr txBox="1"/>
          <p:nvPr/>
        </p:nvSpPr>
        <p:spPr>
          <a:xfrm>
            <a:off x="4073709" y="4704675"/>
            <a:ext cx="0" cy="0"/>
          </a:xfrm>
          <a:prstGeom prst="rect">
            <a:avLst/>
          </a:prstGeom>
        </p:spPr>
        <p:txBody>
          <a:bodyPr vert="horz" wrap="none" lIns="91440" tIns="45720" rIns="91440" bIns="45720" rtlCol="0">
            <a:noAutofit/>
          </a:bodyPr>
          <a:lstStyle/>
          <a:p>
            <a:pPr algn="l"/>
            <a:r>
              <a:rPr lang="en-US" dirty="0"/>
              <a:t>Nonlinear stabilization operator (NSO); Motivated by Shakib et. al, </a:t>
            </a:r>
            <a:r>
              <a:rPr lang="en-US" i="0" u="none" strike="noStrike" dirty="0" err="1">
                <a:solidFill>
                  <a:srgbClr val="202124"/>
                </a:solidFill>
                <a:effectLst/>
              </a:rPr>
              <a:t>Comput</a:t>
            </a:r>
            <a:r>
              <a:rPr lang="en-US" i="0" u="none" strike="noStrike" dirty="0">
                <a:solidFill>
                  <a:srgbClr val="202124"/>
                </a:solidFill>
                <a:effectLst/>
              </a:rPr>
              <a:t>. </a:t>
            </a:r>
          </a:p>
          <a:p>
            <a:pPr algn="l"/>
            <a:r>
              <a:rPr lang="en-US" i="0" u="none" strike="noStrike" dirty="0">
                <a:solidFill>
                  <a:srgbClr val="202124"/>
                </a:solidFill>
                <a:effectLst/>
              </a:rPr>
              <a:t>Methods in Appl. Mech. Eng</a:t>
            </a:r>
            <a:r>
              <a:rPr lang="en-US" dirty="0">
                <a:solidFill>
                  <a:srgbClr val="202124"/>
                </a:solidFill>
              </a:rPr>
              <a:t>. </a:t>
            </a:r>
            <a:r>
              <a:rPr lang="en-US" i="0" u="none" strike="noStrike" dirty="0">
                <a:solidFill>
                  <a:srgbClr val="202124"/>
                </a:solidFill>
                <a:effectLst/>
              </a:rPr>
              <a:t>(1991),</a:t>
            </a:r>
            <a:r>
              <a:rPr lang="en-US" dirty="0">
                <a:solidFill>
                  <a:srgbClr val="202124"/>
                </a:solidFill>
              </a:rPr>
              <a:t> </a:t>
            </a:r>
            <a:r>
              <a:rPr lang="en-US" dirty="0"/>
              <a:t>discontinuity capturing operator </a:t>
            </a:r>
          </a:p>
          <a:p>
            <a:pPr algn="l"/>
            <a:r>
              <a:rPr lang="en-US" dirty="0"/>
              <a:t>(later termed NSO); </a:t>
            </a:r>
            <a:r>
              <a:rPr lang="en-US" dirty="0" err="1">
                <a:latin typeface="Symbol" pitchFamily="2" charset="2"/>
              </a:rPr>
              <a:t>n</a:t>
            </a:r>
            <a:r>
              <a:rPr lang="en-US" baseline="30000" dirty="0" err="1"/>
              <a:t>h</a:t>
            </a:r>
            <a:r>
              <a:rPr lang="en-US" dirty="0"/>
              <a:t> = f(R</a:t>
            </a:r>
            <a:r>
              <a:rPr lang="en-US" baseline="30000" dirty="0"/>
              <a:t>h</a:t>
            </a:r>
            <a:r>
              <a:rPr lang="en-US" dirty="0"/>
              <a:t>(</a:t>
            </a:r>
            <a:r>
              <a:rPr lang="en-US" dirty="0">
                <a:latin typeface="Symbol" pitchFamily="2" charset="2"/>
              </a:rPr>
              <a:t>a</a:t>
            </a:r>
            <a:r>
              <a:rPr lang="en-US" dirty="0"/>
              <a:t>)) NSO and SUCV avoids common gradient </a:t>
            </a:r>
          </a:p>
          <a:p>
            <a:pPr algn="l"/>
            <a:r>
              <a:rPr lang="en-US" dirty="0"/>
              <a:t>reconstruction techniques commonly used in unstructured formulations, see</a:t>
            </a:r>
          </a:p>
          <a:p>
            <a:pPr algn="l"/>
            <a:r>
              <a:rPr lang="en-US" dirty="0" err="1"/>
              <a:t>Tsui</a:t>
            </a:r>
            <a:r>
              <a:rPr lang="en-US" dirty="0"/>
              <a:t> et al., Int. J. Heat Mass Trans. (2009)</a:t>
            </a:r>
          </a:p>
          <a:p>
            <a:pPr algn="l"/>
            <a:endParaRPr lang="en-US" dirty="0"/>
          </a:p>
          <a:p>
            <a:pPr algn="l"/>
            <a:endParaRPr lang="en-US" dirty="0"/>
          </a:p>
          <a:p>
            <a:pPr algn="l"/>
            <a:endParaRPr lang="en-US" dirty="0"/>
          </a:p>
        </p:txBody>
      </p:sp>
      <p:pic>
        <p:nvPicPr>
          <p:cNvPr id="21" name="Picture 20">
            <a:extLst>
              <a:ext uri="{FF2B5EF4-FFF2-40B4-BE49-F238E27FC236}">
                <a16:creationId xmlns:a16="http://schemas.microsoft.com/office/drawing/2014/main" id="{BBF7701A-B901-56F6-E361-0C4987DFD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1" y="5498367"/>
            <a:ext cx="3784600" cy="1104900"/>
          </a:xfrm>
          <a:prstGeom prst="rect">
            <a:avLst/>
          </a:prstGeom>
        </p:spPr>
      </p:pic>
      <p:sp>
        <p:nvSpPr>
          <p:cNvPr id="22" name="TextBox 21">
            <a:extLst>
              <a:ext uri="{FF2B5EF4-FFF2-40B4-BE49-F238E27FC236}">
                <a16:creationId xmlns:a16="http://schemas.microsoft.com/office/drawing/2014/main" id="{6616A4A0-571F-DF85-15CB-8F494FC6C13A}"/>
              </a:ext>
            </a:extLst>
          </p:cNvPr>
          <p:cNvSpPr txBox="1"/>
          <p:nvPr/>
        </p:nvSpPr>
        <p:spPr>
          <a:xfrm>
            <a:off x="4073709" y="6297477"/>
            <a:ext cx="0" cy="0"/>
          </a:xfrm>
          <a:prstGeom prst="rect">
            <a:avLst/>
          </a:prstGeom>
        </p:spPr>
        <p:txBody>
          <a:bodyPr vert="horz" wrap="none" lIns="91440" tIns="45720" rIns="91440" bIns="45720" rtlCol="0">
            <a:noAutofit/>
          </a:bodyPr>
          <a:lstStyle/>
          <a:p>
            <a:pPr algn="l"/>
            <a:r>
              <a:rPr lang="en-US" dirty="0"/>
              <a:t>Nuance: interface normal can be computed using a smoothed VOF field</a:t>
            </a:r>
          </a:p>
        </p:txBody>
      </p:sp>
      <p:sp>
        <p:nvSpPr>
          <p:cNvPr id="5" name="TextBox 4">
            <a:extLst>
              <a:ext uri="{FF2B5EF4-FFF2-40B4-BE49-F238E27FC236}">
                <a16:creationId xmlns:a16="http://schemas.microsoft.com/office/drawing/2014/main" id="{3038DFE2-C2A1-0275-9B64-FB08C63ED46D}"/>
              </a:ext>
            </a:extLst>
          </p:cNvPr>
          <p:cNvSpPr txBox="1"/>
          <p:nvPr/>
        </p:nvSpPr>
        <p:spPr>
          <a:xfrm>
            <a:off x="4073709" y="2343060"/>
            <a:ext cx="0" cy="0"/>
          </a:xfrm>
          <a:prstGeom prst="rect">
            <a:avLst/>
          </a:prstGeom>
        </p:spPr>
        <p:txBody>
          <a:bodyPr vert="horz" wrap="none" lIns="91440" tIns="45720" rIns="91440" bIns="45720" rtlCol="0">
            <a:noAutofit/>
          </a:bodyPr>
          <a:lstStyle/>
          <a:p>
            <a:pPr algn="l"/>
            <a:r>
              <a:rPr lang="en-US" dirty="0"/>
              <a:t>Integrated-by-parts advection to allow for consistent continuity constraint; R</a:t>
            </a:r>
            <a:r>
              <a:rPr lang="en-US" baseline="30000" dirty="0"/>
              <a:t>h</a:t>
            </a:r>
            <a:r>
              <a:rPr lang="en-US" dirty="0"/>
              <a:t>(</a:t>
            </a:r>
            <a:r>
              <a:rPr lang="en-US" dirty="0">
                <a:latin typeface="Symbol" pitchFamily="2" charset="2"/>
              </a:rPr>
              <a:t>a</a:t>
            </a:r>
            <a:r>
              <a:rPr lang="en-US" dirty="0"/>
              <a:t>) </a:t>
            </a:r>
          </a:p>
        </p:txBody>
      </p:sp>
      <p:sp>
        <p:nvSpPr>
          <p:cNvPr id="6" name="Oval 5">
            <a:extLst>
              <a:ext uri="{FF2B5EF4-FFF2-40B4-BE49-F238E27FC236}">
                <a16:creationId xmlns:a16="http://schemas.microsoft.com/office/drawing/2014/main" id="{372FBF7C-53F2-E9B3-3FC2-9C7F79C47A40}"/>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137251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6556</TotalTime>
  <Words>2075</Words>
  <Application>Microsoft Macintosh PowerPoint</Application>
  <PresentationFormat>Widescreen</PresentationFormat>
  <Paragraphs>228</Paragraphs>
  <Slides>25</Slides>
  <Notes>1</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Open Sans bold</vt:lpstr>
      <vt:lpstr>Wingdings</vt:lpstr>
      <vt:lpstr>Open Sans Light</vt:lpstr>
      <vt:lpstr>Courier New</vt:lpstr>
      <vt:lpstr>Symbol</vt:lpstr>
      <vt:lpstr>Open Sans</vt:lpstr>
      <vt:lpstr>Arial</vt:lpstr>
      <vt:lpstr>Cambria Math</vt:lpstr>
      <vt:lpstr>Calibri</vt:lpstr>
      <vt:lpstr>Sandia Angles</vt:lpstr>
      <vt:lpstr>ME469: Multiphase Methods:  Volume of Fluid Methods</vt:lpstr>
      <vt:lpstr>Objective: Model Multiphase Flow (Air/Water)</vt:lpstr>
      <vt:lpstr>Step 1: Definition of an Water/Air interface (Phase 1/Phase 2)</vt:lpstr>
      <vt:lpstr>Definition of an Water/Air interface (Phase 1/Phase 2)</vt:lpstr>
      <vt:lpstr>VOF Transport Discretization Nuance: Volume- or Surface-based?</vt:lpstr>
      <vt:lpstr>Baseline: Generalized, Unstructured Numerical Formulation</vt:lpstr>
      <vt:lpstr>Equal-Order Interpolation, i.e., Collocation: Pressure Stabilization Review (1/2)</vt:lpstr>
      <vt:lpstr>Equal-Order Interpolation, i.e., Collocation: Pressure Stabilization Review (2/2)</vt:lpstr>
      <vt:lpstr>VOF Transport:  Sharpening + Advection Stabilization + Interface Smoothing</vt:lpstr>
      <vt:lpstr>VOF using Balanced Force: Brief Survey</vt:lpstr>
      <vt:lpstr>VOF using Balanced Force: Leveraging Existing Approaches</vt:lpstr>
      <vt:lpstr>A Note on Methods and CSF</vt:lpstr>
      <vt:lpstr>Passive Transport Example: Driven Cavity</vt:lpstr>
      <vt:lpstr>Residual-based stabilization</vt:lpstr>
      <vt:lpstr>Dam Break Validation: The Benefit of a Full Balanced-Force Method</vt:lpstr>
      <vt:lpstr>Dam Break Validation: The Benefit of a Full Balanced-Force Method</vt:lpstr>
      <vt:lpstr>Dam Break Validation</vt:lpstr>
      <vt:lpstr>Overset: Freedom for Generalized Motion</vt:lpstr>
      <vt:lpstr>Objective: Overset + Volume of Fluid (VOF) </vt:lpstr>
      <vt:lpstr>Validation: Unmoored Buoy Drop (Quiescent Conditions)</vt:lpstr>
      <vt:lpstr>Validation: Unmoored Buoy Drop (Quiescent Conditions)</vt:lpstr>
      <vt:lpstr>Validation: Moored Buoy Drop (Quiescent Conditions)</vt:lpstr>
      <vt:lpstr>Buoy Dropped Into Quiescent Pool; large displacement limit Validation Benchmark, Domino and Horne, Renew. Energy (2022)</vt:lpstr>
      <vt:lpstr>Buoy Subjected to large Wave-Form Validation Benchmark, Domino and Horne, Renew. Energy (2022)</vt:lpstr>
      <vt:lpstr>Buoy Subjected to large Wave-Form Validation Benchmark: Without (left) and With (right) Mooring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593</cp:revision>
  <cp:lastPrinted>2022-11-15T19:00:23Z</cp:lastPrinted>
  <dcterms:created xsi:type="dcterms:W3CDTF">2018-07-21T13:25:45Z</dcterms:created>
  <dcterms:modified xsi:type="dcterms:W3CDTF">2023-06-06T20:53:21Z</dcterms:modified>
</cp:coreProperties>
</file>